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2" r:id="rId1"/>
  </p:sldMasterIdLst>
  <p:notesMasterIdLst>
    <p:notesMasterId r:id="rId19"/>
  </p:notesMasterIdLst>
  <p:handoutMasterIdLst>
    <p:handoutMasterId r:id="rId20"/>
  </p:handoutMasterIdLst>
  <p:sldIdLst>
    <p:sldId id="292" r:id="rId2"/>
    <p:sldId id="293" r:id="rId3"/>
    <p:sldId id="268" r:id="rId4"/>
    <p:sldId id="272" r:id="rId5"/>
    <p:sldId id="285" r:id="rId6"/>
    <p:sldId id="286" r:id="rId7"/>
    <p:sldId id="274" r:id="rId8"/>
    <p:sldId id="275" r:id="rId9"/>
    <p:sldId id="291" r:id="rId10"/>
    <p:sldId id="276" r:id="rId11"/>
    <p:sldId id="284" r:id="rId12"/>
    <p:sldId id="278" r:id="rId13"/>
    <p:sldId id="273" r:id="rId14"/>
    <p:sldId id="271" r:id="rId15"/>
    <p:sldId id="287" r:id="rId16"/>
    <p:sldId id="294" r:id="rId17"/>
    <p:sldId id="29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1F57EC-54C1-4A16-B1D1-2FDBA9AD8416}" v="195" dt="2019-03-05T12:38:03.7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79" autoAdjust="0"/>
    <p:restoredTop sz="83189" autoAdjust="0"/>
  </p:normalViewPr>
  <p:slideViewPr>
    <p:cSldViewPr snapToGrid="0" snapToObjects="1">
      <p:cViewPr varScale="1">
        <p:scale>
          <a:sx n="56" d="100"/>
          <a:sy n="56" d="100"/>
        </p:scale>
        <p:origin x="804" y="78"/>
      </p:cViewPr>
      <p:guideLst>
        <p:guide orient="horz" pos="2160"/>
        <p:guide pos="2880"/>
      </p:guideLst>
    </p:cSldViewPr>
  </p:slideViewPr>
  <p:notesTextViewPr>
    <p:cViewPr>
      <p:scale>
        <a:sx n="1" d="1"/>
        <a:sy n="1" d="1"/>
      </p:scale>
      <p:origin x="0" y="0"/>
    </p:cViewPr>
  </p:notesTextViewPr>
  <p:notesViewPr>
    <p:cSldViewPr snapToGrid="0" snapToObjects="1">
      <p:cViewPr varScale="1">
        <p:scale>
          <a:sx n="57" d="100"/>
          <a:sy n="57" d="100"/>
        </p:scale>
        <p:origin x="-281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FD8B087-9D84-45D2-907D-8FC54EC052D4}" type="datetimeFigureOut">
              <a:rPr lang="ro-RO" smtClean="0"/>
              <a:t>02.10.2019</a:t>
            </a:fld>
            <a:endParaRPr lang="ro-RO"/>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o-RO"/>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1FF4257-8CC5-44DC-B583-86DB7F489E69}" type="slidenum">
              <a:rPr lang="ro-RO" smtClean="0"/>
              <a:t>‹Nr.›</a:t>
            </a:fld>
            <a:endParaRPr lang="ro-RO"/>
          </a:p>
        </p:txBody>
      </p:sp>
    </p:spTree>
    <p:extLst>
      <p:ext uri="{BB962C8B-B14F-4D97-AF65-F5344CB8AC3E}">
        <p14:creationId xmlns:p14="http://schemas.microsoft.com/office/powerpoint/2010/main" val="2559384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6816E7-8C0F-4547-AE53-14796FC594EB}" type="datetimeFigureOut">
              <a:rPr lang="en-US" smtClean="0"/>
              <a:t>10/2/2019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37C5FD-3FDE-BA4F-8F79-D41BDCD5AC82}" type="slidenum">
              <a:rPr lang="en-US" smtClean="0"/>
              <a:t>‹Nr.›</a:t>
            </a:fld>
            <a:endParaRPr lang="en-US"/>
          </a:p>
        </p:txBody>
      </p:sp>
    </p:spTree>
    <p:extLst>
      <p:ext uri="{BB962C8B-B14F-4D97-AF65-F5344CB8AC3E}">
        <p14:creationId xmlns:p14="http://schemas.microsoft.com/office/powerpoint/2010/main" val="1278516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ommons.wikimedia.org/w/index.php?curid=2612981"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commons.wikimedia.org/wiki/File:Lilie_stilisiert_2.svg" TargetMode="External"/><Relationship Id="rId4" Type="http://schemas.openxmlformats.org/officeDocument/2006/relationships/hyperlink" Target="https://commons.wikimedia.org/wiki/File:Wheel_of_Dharma.svg"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ommons.wikimedia.org/wiki/File:Lilie_stilisiert_2.sv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etereaestudios.com/docs_html/arsqubica_htm/index.ht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dirty="0" err="1"/>
              <a:t>Image</a:t>
            </a:r>
            <a:r>
              <a:rPr lang="ro-RO" dirty="0"/>
              <a:t>: </a:t>
            </a:r>
            <a:r>
              <a:rPr lang="ro-RO" sz="1200" b="0" i="0" kern="1200" dirty="0" err="1">
                <a:solidFill>
                  <a:schemeClr val="tx1"/>
                </a:solidFill>
                <a:effectLst/>
                <a:latin typeface="+mn-lt"/>
                <a:ea typeface="+mn-ea"/>
                <a:cs typeface="+mn-cs"/>
              </a:rPr>
              <a:t>Mosque</a:t>
            </a:r>
            <a:r>
              <a:rPr lang="ro-RO" sz="1200" b="0" i="0" kern="1200" dirty="0">
                <a:solidFill>
                  <a:schemeClr val="tx1"/>
                </a:solidFill>
                <a:effectLst/>
                <a:latin typeface="+mn-lt"/>
                <a:ea typeface="+mn-ea"/>
                <a:cs typeface="+mn-cs"/>
              </a:rPr>
              <a:t> Abu Dhabi </a:t>
            </a:r>
            <a:r>
              <a:rPr lang="ro-RO" sz="1200" b="0" i="0" kern="1200" dirty="0" err="1">
                <a:solidFill>
                  <a:schemeClr val="tx1"/>
                </a:solidFill>
                <a:effectLst/>
                <a:latin typeface="+mn-lt"/>
                <a:ea typeface="+mn-ea"/>
                <a:cs typeface="+mn-cs"/>
              </a:rPr>
              <a:t>Uae</a:t>
            </a:r>
            <a:r>
              <a:rPr lang="ro-RO" sz="1200" b="0" i="0" kern="1200" dirty="0">
                <a:solidFill>
                  <a:schemeClr val="tx1"/>
                </a:solidFill>
                <a:effectLst/>
                <a:latin typeface="+mn-lt"/>
                <a:ea typeface="+mn-ea"/>
                <a:cs typeface="+mn-cs"/>
              </a:rPr>
              <a:t> Islam: https://www.maxpixel.net/Mosque-Abu-Dhabi-Uae-Islam-Large-Mosque-2823720 (CC0 Public </a:t>
            </a:r>
            <a:r>
              <a:rPr lang="ro-RO" sz="1200" b="0" i="0" kern="1200" dirty="0" err="1">
                <a:solidFill>
                  <a:schemeClr val="tx1"/>
                </a:solidFill>
                <a:effectLst/>
                <a:latin typeface="+mn-lt"/>
                <a:ea typeface="+mn-ea"/>
                <a:cs typeface="+mn-cs"/>
              </a:rPr>
              <a:t>Domain</a:t>
            </a:r>
            <a:r>
              <a:rPr lang="ro-RO" sz="1200" b="0" i="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37C5FD-3FDE-BA4F-8F79-D41BDCD5AC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704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ro-RO" sz="1200" dirty="0" err="1"/>
              <a:t>Image</a:t>
            </a:r>
            <a:r>
              <a:rPr lang="ro-RO" sz="1200" dirty="0"/>
              <a:t> 1: </a:t>
            </a:r>
            <a:r>
              <a:rPr lang="en-GB" sz="1200" dirty="0"/>
              <a:t>By Kenny Shen - Own work, Public Domain, </a:t>
            </a:r>
            <a:r>
              <a:rPr lang="en-GB" sz="1200" dirty="0">
                <a:hlinkClick r:id="rId3"/>
              </a:rPr>
              <a:t>https://commons.wikimedia.org/w/index.php?curid=2612981</a:t>
            </a:r>
            <a:endParaRPr lang="ro-RO" sz="1200" dirty="0"/>
          </a:p>
          <a:p>
            <a:r>
              <a:rPr lang="ro-RO" sz="1200" dirty="0" err="1"/>
              <a:t>Image</a:t>
            </a:r>
            <a:r>
              <a:rPr lang="ro-RO" sz="1200" dirty="0"/>
              <a:t> 2: </a:t>
            </a:r>
            <a:r>
              <a:rPr lang="ro-RO" sz="1200" dirty="0">
                <a:hlinkClick r:id="rId4"/>
              </a:rPr>
              <a:t>https://commons.wikimedia.org/wiki/File:Wheel_of_Dharma.svg</a:t>
            </a:r>
            <a:endParaRPr lang="ro-RO" sz="1200" dirty="0"/>
          </a:p>
          <a:p>
            <a:r>
              <a:rPr lang="ro-RO" sz="1200" dirty="0" err="1"/>
              <a:t>Image</a:t>
            </a:r>
            <a:r>
              <a:rPr lang="ro-RO" sz="1200" dirty="0"/>
              <a:t> 3: </a:t>
            </a:r>
            <a:r>
              <a:rPr lang="ro-RO" sz="1200" dirty="0">
                <a:hlinkClick r:id="rId5"/>
              </a:rPr>
              <a:t>https://commons.wikimedia.org/wiki/File:Lilie_stilisiert_2.svg</a:t>
            </a:r>
            <a:r>
              <a:rPr lang="ro-RO" sz="1200" dirty="0"/>
              <a:t> </a:t>
            </a:r>
          </a:p>
          <a:p>
            <a:endParaRPr lang="ro-RO" dirty="0"/>
          </a:p>
          <a:p>
            <a:r>
              <a:rPr lang="ro-RO" dirty="0"/>
              <a:t>More on religious symbols: </a:t>
            </a:r>
            <a:r>
              <a:rPr lang="en-GB" sz="1200" kern="1200" dirty="0">
                <a:solidFill>
                  <a:schemeClr val="tx1"/>
                </a:solidFill>
                <a:effectLst/>
                <a:latin typeface="+mn-lt"/>
                <a:ea typeface="+mn-ea"/>
                <a:cs typeface="+mn-cs"/>
              </a:rPr>
              <a:t>https://www.ancient-symbols.com/religious_symbols.html</a:t>
            </a:r>
            <a:endParaRPr lang="en-US" dirty="0"/>
          </a:p>
        </p:txBody>
      </p:sp>
      <p:sp>
        <p:nvSpPr>
          <p:cNvPr id="4" name="Slide Number Placeholder 3"/>
          <p:cNvSpPr>
            <a:spLocks noGrp="1"/>
          </p:cNvSpPr>
          <p:nvPr>
            <p:ph type="sldNum" sz="quarter" idx="10"/>
          </p:nvPr>
        </p:nvSpPr>
        <p:spPr/>
        <p:txBody>
          <a:bodyPr/>
          <a:lstStyle/>
          <a:p>
            <a:fld id="{F137C5FD-3FDE-BA4F-8F79-D41BDCD5AC82}" type="slidenum">
              <a:rPr lang="en-US" smtClean="0"/>
              <a:t>10</a:t>
            </a:fld>
            <a:endParaRPr lang="en-US"/>
          </a:p>
        </p:txBody>
      </p:sp>
    </p:spTree>
    <p:extLst>
      <p:ext uri="{BB962C8B-B14F-4D97-AF65-F5344CB8AC3E}">
        <p14:creationId xmlns:p14="http://schemas.microsoft.com/office/powerpoint/2010/main" val="632526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err="1"/>
              <a:t>Image</a:t>
            </a:r>
            <a:r>
              <a:rPr lang="ro-RO" dirty="0"/>
              <a:t> 1: https://svgsilh.com/image/880816.html</a:t>
            </a:r>
          </a:p>
          <a:p>
            <a:r>
              <a:rPr lang="ro-RO" dirty="0" err="1"/>
              <a:t>Image</a:t>
            </a:r>
            <a:r>
              <a:rPr lang="ro-RO" dirty="0"/>
              <a:t> 2: https://commons.wikimedia.org/wiki/File:Triskele-Symbol-spiral-five-thirds-turns.svg</a:t>
            </a:r>
          </a:p>
          <a:p>
            <a:endParaRPr lang="ro-RO" dirty="0"/>
          </a:p>
        </p:txBody>
      </p:sp>
      <p:sp>
        <p:nvSpPr>
          <p:cNvPr id="4" name="Slide Number Placeholder 3"/>
          <p:cNvSpPr>
            <a:spLocks noGrp="1"/>
          </p:cNvSpPr>
          <p:nvPr>
            <p:ph type="sldNum" sz="quarter" idx="5"/>
          </p:nvPr>
        </p:nvSpPr>
        <p:spPr/>
        <p:txBody>
          <a:bodyPr/>
          <a:lstStyle/>
          <a:p>
            <a:fld id="{F137C5FD-3FDE-BA4F-8F79-D41BDCD5AC82}" type="slidenum">
              <a:rPr lang="en-US" smtClean="0"/>
              <a:t>11</a:t>
            </a:fld>
            <a:endParaRPr lang="en-US"/>
          </a:p>
        </p:txBody>
      </p:sp>
    </p:spTree>
    <p:extLst>
      <p:ext uri="{BB962C8B-B14F-4D97-AF65-F5344CB8AC3E}">
        <p14:creationId xmlns:p14="http://schemas.microsoft.com/office/powerpoint/2010/main" val="1201688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ro-RO" dirty="0" err="1"/>
              <a:t>Image</a:t>
            </a:r>
            <a:r>
              <a:rPr lang="ro-RO" dirty="0"/>
              <a:t> 1: https://commons.wikimedia.org/wiki/File:Starofdavid.png</a:t>
            </a:r>
          </a:p>
          <a:p>
            <a:pPr marL="0" marR="0" lvl="0" indent="0" algn="l" defTabSz="914400" rtl="0" eaLnBrk="1" fontAlgn="auto" latinLnBrk="0" hangingPunct="1">
              <a:lnSpc>
                <a:spcPct val="100000"/>
              </a:lnSpc>
              <a:spcBef>
                <a:spcPts val="0"/>
              </a:spcBef>
              <a:spcAft>
                <a:spcPts val="0"/>
              </a:spcAft>
              <a:buClrTx/>
              <a:buSzTx/>
              <a:buFontTx/>
              <a:buNone/>
              <a:tabLst/>
              <a:defRPr/>
            </a:pPr>
            <a:r>
              <a:rPr lang="ro-RO" sz="1200" dirty="0" err="1"/>
              <a:t>Image</a:t>
            </a:r>
            <a:r>
              <a:rPr lang="ro-RO" sz="1200" dirty="0"/>
              <a:t> 2: </a:t>
            </a:r>
            <a:r>
              <a:rPr lang="ro-RO" sz="1200" dirty="0">
                <a:hlinkClick r:id="rId3"/>
              </a:rPr>
              <a:t>https://commons.wikimedia.org/wiki/File:Lilie_stilisiert_2.svg</a:t>
            </a:r>
            <a:r>
              <a:rPr lang="ro-RO"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ro-RO" dirty="0" err="1"/>
              <a:t>Image</a:t>
            </a:r>
            <a:r>
              <a:rPr lang="ro-RO" dirty="0"/>
              <a:t> 3: St </a:t>
            </a:r>
            <a:r>
              <a:rPr lang="ro-RO" dirty="0" err="1"/>
              <a:t>Peter's</a:t>
            </a:r>
            <a:r>
              <a:rPr lang="ro-RO" dirty="0"/>
              <a:t> Church, </a:t>
            </a:r>
            <a:r>
              <a:rPr lang="ro-RO" dirty="0" err="1"/>
              <a:t>Wallingford</a:t>
            </a:r>
            <a:r>
              <a:rPr lang="ro-RO" dirty="0"/>
              <a:t>/ </a:t>
            </a:r>
            <a:r>
              <a:rPr lang="ro-RO" sz="1200" b="0" i="0" kern="1200" dirty="0" err="1">
                <a:solidFill>
                  <a:schemeClr val="tx1"/>
                </a:solidFill>
                <a:effectLst/>
                <a:latin typeface="+mn-lt"/>
                <a:ea typeface="+mn-ea"/>
                <a:cs typeface="+mn-cs"/>
              </a:rPr>
              <a:t>Wallingford</a:t>
            </a:r>
            <a:r>
              <a:rPr lang="ro-RO" sz="1200" b="0" i="0" kern="1200" dirty="0">
                <a:solidFill>
                  <a:schemeClr val="tx1"/>
                </a:solidFill>
                <a:effectLst/>
                <a:latin typeface="+mn-lt"/>
                <a:ea typeface="+mn-ea"/>
                <a:cs typeface="+mn-cs"/>
              </a:rPr>
              <a:t> </a:t>
            </a:r>
            <a:r>
              <a:rPr lang="ro-RO" sz="1200" b="0" i="0" kern="1200" dirty="0" err="1">
                <a:solidFill>
                  <a:schemeClr val="tx1"/>
                </a:solidFill>
                <a:effectLst/>
                <a:latin typeface="+mn-lt"/>
                <a:ea typeface="+mn-ea"/>
                <a:cs typeface="+mn-cs"/>
              </a:rPr>
              <a:t>Castle</a:t>
            </a:r>
            <a:r>
              <a:rPr lang="ro-RO" sz="1200" b="0" i="0" kern="1200" dirty="0">
                <a:solidFill>
                  <a:schemeClr val="tx1"/>
                </a:solidFill>
                <a:effectLst/>
                <a:latin typeface="+mn-lt"/>
                <a:ea typeface="+mn-ea"/>
                <a:cs typeface="+mn-cs"/>
              </a:rPr>
              <a:t> - </a:t>
            </a:r>
            <a:r>
              <a:rPr lang="ro-RO" dirty="0"/>
              <a:t> https://medievalmosaic.com/wp-content/uploads/2017/11/Dsc08386-1.jpg</a:t>
            </a:r>
          </a:p>
          <a:p>
            <a:endParaRPr lang="ro-RO" dirty="0"/>
          </a:p>
          <a:p>
            <a:r>
              <a:rPr lang="ro-RO" dirty="0"/>
              <a:t>More on religious symbols: </a:t>
            </a:r>
            <a:r>
              <a:rPr lang="en-GB" sz="1200" kern="1200" dirty="0">
                <a:solidFill>
                  <a:schemeClr val="tx1"/>
                </a:solidFill>
                <a:effectLst/>
                <a:latin typeface="+mn-lt"/>
                <a:ea typeface="+mn-ea"/>
                <a:cs typeface="+mn-cs"/>
              </a:rPr>
              <a:t>https://www.ancient-symbols.com/religious_symbols.html</a:t>
            </a:r>
            <a:endParaRPr lang="ro-RO" sz="120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three leaves represent the medieval social classes: those who worked, those who fought and those who prayed.</a:t>
            </a:r>
            <a:endParaRPr lang="en-US" dirty="0"/>
          </a:p>
        </p:txBody>
      </p:sp>
      <p:sp>
        <p:nvSpPr>
          <p:cNvPr id="4" name="Slide Number Placeholder 3"/>
          <p:cNvSpPr>
            <a:spLocks noGrp="1"/>
          </p:cNvSpPr>
          <p:nvPr>
            <p:ph type="sldNum" sz="quarter" idx="10"/>
          </p:nvPr>
        </p:nvSpPr>
        <p:spPr/>
        <p:txBody>
          <a:bodyPr/>
          <a:lstStyle/>
          <a:p>
            <a:fld id="{F137C5FD-3FDE-BA4F-8F79-D41BDCD5AC82}" type="slidenum">
              <a:rPr lang="en-US" smtClean="0"/>
              <a:t>12</a:t>
            </a:fld>
            <a:endParaRPr lang="en-US"/>
          </a:p>
        </p:txBody>
      </p:sp>
    </p:spTree>
    <p:extLst>
      <p:ext uri="{BB962C8B-B14F-4D97-AF65-F5344CB8AC3E}">
        <p14:creationId xmlns:p14="http://schemas.microsoft.com/office/powerpoint/2010/main" val="632526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ro-RO" dirty="0"/>
              <a:t>More on https://www.newscientist.com/article/dn11235-medieval-islamic-tiling-reveals-mathematical-savvy/</a:t>
            </a:r>
            <a:endParaRPr lang="en-US" dirty="0"/>
          </a:p>
        </p:txBody>
      </p:sp>
      <p:sp>
        <p:nvSpPr>
          <p:cNvPr id="4" name="Slide Number Placeholder 3"/>
          <p:cNvSpPr>
            <a:spLocks noGrp="1"/>
          </p:cNvSpPr>
          <p:nvPr>
            <p:ph type="sldNum" sz="quarter" idx="10"/>
          </p:nvPr>
        </p:nvSpPr>
        <p:spPr/>
        <p:txBody>
          <a:bodyPr/>
          <a:lstStyle/>
          <a:p>
            <a:fld id="{F137C5FD-3FDE-BA4F-8F79-D41BDCD5AC82}" type="slidenum">
              <a:rPr lang="en-US" smtClean="0"/>
              <a:t>13</a:t>
            </a:fld>
            <a:endParaRPr lang="en-US"/>
          </a:p>
        </p:txBody>
      </p:sp>
    </p:spTree>
    <p:extLst>
      <p:ext uri="{BB962C8B-B14F-4D97-AF65-F5344CB8AC3E}">
        <p14:creationId xmlns:p14="http://schemas.microsoft.com/office/powerpoint/2010/main" val="632526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ro-RO" dirty="0" err="1"/>
              <a:t>Image</a:t>
            </a:r>
            <a:r>
              <a:rPr lang="ro-RO" dirty="0"/>
              <a:t>: https://commons.wikimedia.org/wiki/File:Shah_Nematollah_Vali_Shrine_13_detail.jpg</a:t>
            </a:r>
          </a:p>
          <a:p>
            <a:endParaRPr lang="en-US" dirty="0"/>
          </a:p>
        </p:txBody>
      </p:sp>
      <p:sp>
        <p:nvSpPr>
          <p:cNvPr id="4" name="Slide Number Placeholder 3"/>
          <p:cNvSpPr>
            <a:spLocks noGrp="1"/>
          </p:cNvSpPr>
          <p:nvPr>
            <p:ph type="sldNum" sz="quarter" idx="10"/>
          </p:nvPr>
        </p:nvSpPr>
        <p:spPr/>
        <p:txBody>
          <a:bodyPr/>
          <a:lstStyle/>
          <a:p>
            <a:fld id="{F137C5FD-3FDE-BA4F-8F79-D41BDCD5AC82}" type="slidenum">
              <a:rPr lang="en-US" smtClean="0"/>
              <a:t>14</a:t>
            </a:fld>
            <a:endParaRPr lang="en-US"/>
          </a:p>
        </p:txBody>
      </p:sp>
    </p:spTree>
    <p:extLst>
      <p:ext uri="{BB962C8B-B14F-4D97-AF65-F5344CB8AC3E}">
        <p14:creationId xmlns:p14="http://schemas.microsoft.com/office/powerpoint/2010/main" val="632526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ro-RO" sz="1200" b="0" i="0" kern="1200" dirty="0">
                <a:solidFill>
                  <a:schemeClr val="tx1"/>
                </a:solidFill>
                <a:effectLst/>
                <a:latin typeface="+mn-lt"/>
                <a:ea typeface="+mn-ea"/>
                <a:cs typeface="+mn-cs"/>
              </a:rPr>
              <a:t>Tile floor from Museo Arqueológico de Sevilla, Spain. Semi-regular Tessellation. (</a:t>
            </a:r>
            <a:r>
              <a:rPr lang="en-US" dirty="0"/>
              <a:t>https://commons.wikimedia.org/wiki/File:Semi-regular-floor-3464.JPG</a:t>
            </a:r>
            <a:r>
              <a:rPr lang="ro-RO" dirty="0"/>
              <a:t>)</a:t>
            </a:r>
          </a:p>
          <a:p>
            <a:endParaRPr lang="en-US" dirty="0"/>
          </a:p>
        </p:txBody>
      </p:sp>
      <p:sp>
        <p:nvSpPr>
          <p:cNvPr id="4" name="Slide Number Placeholder 3"/>
          <p:cNvSpPr>
            <a:spLocks noGrp="1"/>
          </p:cNvSpPr>
          <p:nvPr>
            <p:ph type="sldNum" sz="quarter" idx="10"/>
          </p:nvPr>
        </p:nvSpPr>
        <p:spPr/>
        <p:txBody>
          <a:bodyPr/>
          <a:lstStyle/>
          <a:p>
            <a:fld id="{F137C5FD-3FDE-BA4F-8F79-D41BDCD5AC82}" type="slidenum">
              <a:rPr lang="en-US" smtClean="0"/>
              <a:t>15</a:t>
            </a:fld>
            <a:endParaRPr lang="en-US"/>
          </a:p>
        </p:txBody>
      </p:sp>
    </p:spTree>
    <p:extLst>
      <p:ext uri="{BB962C8B-B14F-4D97-AF65-F5344CB8AC3E}">
        <p14:creationId xmlns:p14="http://schemas.microsoft.com/office/powerpoint/2010/main" val="632526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200" dirty="0" smtClean="0">
                <a:solidFill>
                  <a:srgbClr val="C00000"/>
                </a:solidFill>
                <a:hlinkClick r:id="rId3"/>
              </a:rPr>
              <a:t>http://www.etereaestudios.com/docs_html/arsqubica_htm/index.htm</a:t>
            </a:r>
            <a:endParaRPr lang="ro-RO" sz="1200" dirty="0" smtClean="0">
              <a:solidFill>
                <a:srgbClr val="C00000"/>
              </a:solidFill>
            </a:endParaRPr>
          </a:p>
          <a:p>
            <a:endParaRPr lang="en-GB" dirty="0"/>
          </a:p>
        </p:txBody>
      </p:sp>
      <p:sp>
        <p:nvSpPr>
          <p:cNvPr id="4" name="Slide Number Placeholder 3"/>
          <p:cNvSpPr>
            <a:spLocks noGrp="1"/>
          </p:cNvSpPr>
          <p:nvPr>
            <p:ph type="sldNum" sz="quarter" idx="10"/>
          </p:nvPr>
        </p:nvSpPr>
        <p:spPr/>
        <p:txBody>
          <a:bodyPr/>
          <a:lstStyle/>
          <a:p>
            <a:fld id="{F137C5FD-3FDE-BA4F-8F79-D41BDCD5AC82}" type="slidenum">
              <a:rPr lang="en-US" smtClean="0"/>
              <a:t>2</a:t>
            </a:fld>
            <a:endParaRPr lang="en-US"/>
          </a:p>
        </p:txBody>
      </p:sp>
    </p:spTree>
    <p:extLst>
      <p:ext uri="{BB962C8B-B14F-4D97-AF65-F5344CB8AC3E}">
        <p14:creationId xmlns:p14="http://schemas.microsoft.com/office/powerpoint/2010/main" val="1780702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ro-RO" dirty="0"/>
              <a:t>More </a:t>
            </a:r>
            <a:r>
              <a:rPr lang="ro-RO" dirty="0" err="1"/>
              <a:t>resources</a:t>
            </a:r>
            <a:r>
              <a:rPr lang="ro-RO" dirty="0"/>
              <a:t> </a:t>
            </a:r>
            <a:r>
              <a:rPr lang="ro-RO" dirty="0" err="1"/>
              <a:t>and</a:t>
            </a:r>
            <a:r>
              <a:rPr lang="ro-RO" dirty="0"/>
              <a:t> step-by-step </a:t>
            </a:r>
            <a:r>
              <a:rPr lang="ro-RO" dirty="0" err="1"/>
              <a:t>instructions</a:t>
            </a:r>
            <a:r>
              <a:rPr lang="ro-RO" dirty="0"/>
              <a:t> on design: </a:t>
            </a:r>
            <a:r>
              <a:rPr lang="ro-RO" dirty="0" err="1"/>
              <a:t>School</a:t>
            </a:r>
            <a:r>
              <a:rPr lang="ro-RO" dirty="0"/>
              <a:t> of Islamic Geometric Design (http://www.sigd.org/resources/)</a:t>
            </a:r>
          </a:p>
          <a:p>
            <a:endParaRPr lang="en-US" dirty="0"/>
          </a:p>
        </p:txBody>
      </p:sp>
      <p:sp>
        <p:nvSpPr>
          <p:cNvPr id="4" name="Slide Number Placeholder 3"/>
          <p:cNvSpPr>
            <a:spLocks noGrp="1"/>
          </p:cNvSpPr>
          <p:nvPr>
            <p:ph type="sldNum" sz="quarter" idx="10"/>
          </p:nvPr>
        </p:nvSpPr>
        <p:spPr/>
        <p:txBody>
          <a:bodyPr/>
          <a:lstStyle/>
          <a:p>
            <a:fld id="{F137C5FD-3FDE-BA4F-8F79-D41BDCD5AC82}" type="slidenum">
              <a:rPr lang="en-US" smtClean="0"/>
              <a:t>3</a:t>
            </a:fld>
            <a:endParaRPr lang="en-US"/>
          </a:p>
        </p:txBody>
      </p:sp>
    </p:spTree>
    <p:extLst>
      <p:ext uri="{BB962C8B-B14F-4D97-AF65-F5344CB8AC3E}">
        <p14:creationId xmlns:p14="http://schemas.microsoft.com/office/powerpoint/2010/main" val="632526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ro-RO" dirty="0"/>
              <a:t>More on http://www.sigd.org/resources/basic-design-principles/</a:t>
            </a:r>
          </a:p>
          <a:p>
            <a:r>
              <a:rPr lang="ro-RO" sz="1200" b="0" i="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About 90% of all patterns and compositions you will ever see, can be </a:t>
            </a:r>
            <a:r>
              <a:rPr lang="en-US" sz="1200" b="0" i="0" kern="1200" dirty="0" err="1">
                <a:solidFill>
                  <a:schemeClr val="tx1"/>
                </a:solidFill>
                <a:effectLst/>
                <a:latin typeface="+mn-lt"/>
                <a:ea typeface="+mn-ea"/>
                <a:cs typeface="+mn-cs"/>
              </a:rPr>
              <a:t>categorised</a:t>
            </a:r>
            <a:r>
              <a:rPr lang="en-US" sz="1200" b="0" i="0" kern="1200" dirty="0">
                <a:solidFill>
                  <a:schemeClr val="tx1"/>
                </a:solidFill>
                <a:effectLst/>
                <a:latin typeface="+mn-lt"/>
                <a:ea typeface="+mn-ea"/>
                <a:cs typeface="+mn-cs"/>
              </a:rPr>
              <a:t> as either fourfold, fivefold or </a:t>
            </a:r>
            <a:r>
              <a:rPr lang="en-US" sz="1200" b="0" i="0" kern="1200" dirty="0" err="1">
                <a:solidFill>
                  <a:schemeClr val="tx1"/>
                </a:solidFill>
                <a:effectLst/>
                <a:latin typeface="+mn-lt"/>
                <a:ea typeface="+mn-ea"/>
                <a:cs typeface="+mn-cs"/>
              </a:rPr>
              <a:t>sixfold</a:t>
            </a:r>
            <a:r>
              <a:rPr lang="en-US" sz="1200" b="0" i="0" kern="1200" dirty="0">
                <a:solidFill>
                  <a:schemeClr val="tx1"/>
                </a:solidFill>
                <a:effectLst/>
                <a:latin typeface="+mn-lt"/>
                <a:ea typeface="+mn-ea"/>
                <a:cs typeface="+mn-cs"/>
              </a:rPr>
              <a:t>.</a:t>
            </a:r>
            <a:r>
              <a:rPr lang="ro-RO"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F137C5FD-3FDE-BA4F-8F79-D41BDCD5AC82}" type="slidenum">
              <a:rPr lang="en-US" smtClean="0"/>
              <a:t>4</a:t>
            </a:fld>
            <a:endParaRPr lang="en-US"/>
          </a:p>
        </p:txBody>
      </p:sp>
    </p:spTree>
    <p:extLst>
      <p:ext uri="{BB962C8B-B14F-4D97-AF65-F5344CB8AC3E}">
        <p14:creationId xmlns:p14="http://schemas.microsoft.com/office/powerpoint/2010/main" val="632526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err="1"/>
              <a:t>Image</a:t>
            </a:r>
            <a:r>
              <a:rPr lang="ro-RO" dirty="0"/>
              <a:t> 1: https://commons.wikimedia.org/wiki/File:Penrose_sun_3.svg</a:t>
            </a:r>
          </a:p>
          <a:p>
            <a:r>
              <a:rPr lang="ro-RO" dirty="0" err="1"/>
              <a:t>Other</a:t>
            </a:r>
            <a:r>
              <a:rPr lang="ro-RO" dirty="0"/>
              <a:t>: https://commons.wikimedia.org/wiki/File:Penrose7.gif  (Public </a:t>
            </a:r>
            <a:r>
              <a:rPr lang="ro-RO" dirty="0" err="1"/>
              <a:t>Domain</a:t>
            </a:r>
            <a:r>
              <a:rPr lang="ro-RO" dirty="0"/>
              <a:t>)</a:t>
            </a:r>
          </a:p>
          <a:p>
            <a:r>
              <a:rPr lang="ro-RO" dirty="0" err="1"/>
              <a:t>Image</a:t>
            </a:r>
            <a:r>
              <a:rPr lang="ro-RO" dirty="0"/>
              <a:t> 2: https://commons.wikimedia.org/wiki/File:SSS_Penrose_tiling,_4iter,_star.svg</a:t>
            </a:r>
          </a:p>
        </p:txBody>
      </p:sp>
      <p:sp>
        <p:nvSpPr>
          <p:cNvPr id="4" name="Slide Number Placeholder 3"/>
          <p:cNvSpPr>
            <a:spLocks noGrp="1"/>
          </p:cNvSpPr>
          <p:nvPr>
            <p:ph type="sldNum" sz="quarter" idx="5"/>
          </p:nvPr>
        </p:nvSpPr>
        <p:spPr/>
        <p:txBody>
          <a:bodyPr/>
          <a:lstStyle/>
          <a:p>
            <a:fld id="{F137C5FD-3FDE-BA4F-8F79-D41BDCD5AC82}" type="slidenum">
              <a:rPr lang="en-US" smtClean="0"/>
              <a:t>5</a:t>
            </a:fld>
            <a:endParaRPr lang="en-US"/>
          </a:p>
        </p:txBody>
      </p:sp>
    </p:spTree>
    <p:extLst>
      <p:ext uri="{BB962C8B-B14F-4D97-AF65-F5344CB8AC3E}">
        <p14:creationId xmlns:p14="http://schemas.microsoft.com/office/powerpoint/2010/main" val="3544826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https://commons.wikimedia.org/wiki/File:Hugieia-pentagram.svg</a:t>
            </a:r>
          </a:p>
          <a:p>
            <a:endParaRPr lang="ro-RO" dirty="0"/>
          </a:p>
          <a:p>
            <a:r>
              <a:rPr lang="ro-RO" dirty="0" err="1"/>
              <a:t>Other</a:t>
            </a:r>
            <a:r>
              <a:rPr lang="ro-RO" dirty="0"/>
              <a:t> </a:t>
            </a:r>
            <a:r>
              <a:rPr lang="ro-RO" dirty="0" err="1"/>
              <a:t>info</a:t>
            </a:r>
            <a:r>
              <a:rPr lang="ro-RO" dirty="0"/>
              <a:t>: https://en.wikipedia.org/wiki/Pentagram</a:t>
            </a:r>
          </a:p>
          <a:p>
            <a:endParaRPr lang="ro-RO" dirty="0"/>
          </a:p>
        </p:txBody>
      </p:sp>
      <p:sp>
        <p:nvSpPr>
          <p:cNvPr id="4" name="Slide Number Placeholder 3"/>
          <p:cNvSpPr>
            <a:spLocks noGrp="1"/>
          </p:cNvSpPr>
          <p:nvPr>
            <p:ph type="sldNum" sz="quarter" idx="5"/>
          </p:nvPr>
        </p:nvSpPr>
        <p:spPr/>
        <p:txBody>
          <a:bodyPr/>
          <a:lstStyle/>
          <a:p>
            <a:fld id="{F137C5FD-3FDE-BA4F-8F79-D41BDCD5AC82}" type="slidenum">
              <a:rPr lang="en-US" smtClean="0"/>
              <a:t>6</a:t>
            </a:fld>
            <a:endParaRPr lang="en-US"/>
          </a:p>
        </p:txBody>
      </p:sp>
    </p:spTree>
    <p:extLst>
      <p:ext uri="{BB962C8B-B14F-4D97-AF65-F5344CB8AC3E}">
        <p14:creationId xmlns:p14="http://schemas.microsoft.com/office/powerpoint/2010/main" val="4048247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ro-RO" dirty="0" err="1"/>
              <a:t>Image</a:t>
            </a:r>
            <a:r>
              <a:rPr lang="ro-RO" dirty="0"/>
              <a:t> 1: https://commons.wikimedia.org/wiki/File:Starofdavid.png</a:t>
            </a:r>
          </a:p>
          <a:p>
            <a:r>
              <a:rPr lang="ro-RO" dirty="0" err="1"/>
              <a:t>Image</a:t>
            </a:r>
            <a:r>
              <a:rPr lang="ro-RO" dirty="0"/>
              <a:t> 2: https://commons.wikimedia.org/wiki/File:Calanit006.jpg</a:t>
            </a:r>
          </a:p>
          <a:p>
            <a:r>
              <a:rPr lang="ro-RO" dirty="0" err="1"/>
              <a:t>Image</a:t>
            </a:r>
            <a:r>
              <a:rPr lang="ro-RO" dirty="0"/>
              <a:t> 3: https://commons.wikimedia.org/wiki/File:Goe_Platz_der_Synagoge_Detail_2.jpg</a:t>
            </a:r>
          </a:p>
          <a:p>
            <a:endParaRPr lang="ro-RO" dirty="0"/>
          </a:p>
          <a:p>
            <a:r>
              <a:rPr lang="ro-RO" dirty="0" err="1"/>
              <a:t>Other</a:t>
            </a:r>
            <a:r>
              <a:rPr lang="ro-RO" dirty="0"/>
              <a:t> </a:t>
            </a:r>
            <a:r>
              <a:rPr lang="ro-RO" dirty="0" err="1"/>
              <a:t>image</a:t>
            </a:r>
            <a:r>
              <a:rPr lang="ro-RO" dirty="0"/>
              <a:t>: https://commons.wikimedia.org/wiki/File:Leningrad_Codex_Carpet_page_e.jpg</a:t>
            </a:r>
          </a:p>
          <a:p>
            <a:endParaRPr lang="ro-RO" dirty="0"/>
          </a:p>
          <a:p>
            <a:r>
              <a:rPr lang="ro-RO" dirty="0"/>
              <a:t>More on religious symbols: </a:t>
            </a:r>
            <a:r>
              <a:rPr lang="en-GB" sz="1200" kern="1200" dirty="0">
                <a:solidFill>
                  <a:schemeClr val="tx1"/>
                </a:solidFill>
                <a:effectLst/>
                <a:latin typeface="+mn-lt"/>
                <a:ea typeface="+mn-ea"/>
                <a:cs typeface="+mn-cs"/>
              </a:rPr>
              <a:t>https://www.ancient-symbols.com/religious_symbols.html</a:t>
            </a:r>
            <a:endParaRPr lang="en-US" dirty="0"/>
          </a:p>
        </p:txBody>
      </p:sp>
      <p:sp>
        <p:nvSpPr>
          <p:cNvPr id="4" name="Slide Number Placeholder 3"/>
          <p:cNvSpPr>
            <a:spLocks noGrp="1"/>
          </p:cNvSpPr>
          <p:nvPr>
            <p:ph type="sldNum" sz="quarter" idx="10"/>
          </p:nvPr>
        </p:nvSpPr>
        <p:spPr/>
        <p:txBody>
          <a:bodyPr/>
          <a:lstStyle/>
          <a:p>
            <a:fld id="{F137C5FD-3FDE-BA4F-8F79-D41BDCD5AC82}" type="slidenum">
              <a:rPr lang="en-US" smtClean="0"/>
              <a:t>7</a:t>
            </a:fld>
            <a:endParaRPr lang="en-US"/>
          </a:p>
        </p:txBody>
      </p:sp>
    </p:spTree>
    <p:extLst>
      <p:ext uri="{BB962C8B-B14F-4D97-AF65-F5344CB8AC3E}">
        <p14:creationId xmlns:p14="http://schemas.microsoft.com/office/powerpoint/2010/main" val="632526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dirty="0" err="1"/>
              <a:t>Image</a:t>
            </a:r>
            <a:r>
              <a:rPr lang="ro-RO" dirty="0"/>
              <a:t> 1: Boris23 (talk · </a:t>
            </a:r>
            <a:r>
              <a:rPr lang="ro-RO" dirty="0" err="1"/>
              <a:t>contribs</a:t>
            </a:r>
            <a:r>
              <a:rPr lang="ro-RO" dirty="0"/>
              <a:t>) [Public </a:t>
            </a:r>
            <a:r>
              <a:rPr lang="ro-RO" dirty="0" err="1"/>
              <a:t>domain</a:t>
            </a:r>
            <a:r>
              <a:rPr lang="ro-RO" dirty="0"/>
              <a:t>]  https://commons.wikimedia.org/wiki/File:Christian_cross.svg </a:t>
            </a:r>
          </a:p>
          <a:p>
            <a:r>
              <a:rPr lang="ro-RO" dirty="0" err="1"/>
              <a:t>Image</a:t>
            </a:r>
            <a:r>
              <a:rPr lang="ro-RO" dirty="0"/>
              <a:t> 2: https://commons.wikimedia.org/wiki/File:Coa_Illustration_Cross_Carolingian.svg</a:t>
            </a:r>
          </a:p>
          <a:p>
            <a:r>
              <a:rPr lang="ro-RO" dirty="0" err="1"/>
              <a:t>Image</a:t>
            </a:r>
            <a:r>
              <a:rPr lang="ro-RO" dirty="0"/>
              <a:t> 3: https://commons.wikimedia.org/wiki/File:Christian_hospital,_tiled_cross_symbol,from_Mr._Isa_Bahadori_works_in_Isfahan..JPG</a:t>
            </a:r>
          </a:p>
          <a:p>
            <a:endParaRPr lang="ro-RO" dirty="0"/>
          </a:p>
          <a:p>
            <a:r>
              <a:rPr lang="ro-RO" dirty="0"/>
              <a:t>More on religious symbols: </a:t>
            </a:r>
            <a:r>
              <a:rPr lang="en-GB" sz="1200" kern="1200" dirty="0">
                <a:solidFill>
                  <a:schemeClr val="tx1"/>
                </a:solidFill>
                <a:effectLst/>
                <a:latin typeface="+mn-lt"/>
                <a:ea typeface="+mn-ea"/>
                <a:cs typeface="+mn-cs"/>
              </a:rPr>
              <a:t>https://www.ancient-symbols.com/religious_symbols.html</a:t>
            </a:r>
            <a:endParaRPr lang="en-US" dirty="0"/>
          </a:p>
        </p:txBody>
      </p:sp>
      <p:sp>
        <p:nvSpPr>
          <p:cNvPr id="4" name="Slide Number Placeholder 3"/>
          <p:cNvSpPr>
            <a:spLocks noGrp="1"/>
          </p:cNvSpPr>
          <p:nvPr>
            <p:ph type="sldNum" sz="quarter" idx="10"/>
          </p:nvPr>
        </p:nvSpPr>
        <p:spPr/>
        <p:txBody>
          <a:bodyPr/>
          <a:lstStyle/>
          <a:p>
            <a:fld id="{F137C5FD-3FDE-BA4F-8F79-D41BDCD5AC82}" type="slidenum">
              <a:rPr lang="en-US" smtClean="0"/>
              <a:t>8</a:t>
            </a:fld>
            <a:endParaRPr lang="en-US"/>
          </a:p>
        </p:txBody>
      </p:sp>
    </p:spTree>
    <p:extLst>
      <p:ext uri="{BB962C8B-B14F-4D97-AF65-F5344CB8AC3E}">
        <p14:creationId xmlns:p14="http://schemas.microsoft.com/office/powerpoint/2010/main" val="632526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ro-RO" dirty="0"/>
              <a:t>Img1: </a:t>
            </a:r>
            <a:r>
              <a:rPr lang="ro-RO" dirty="0" err="1"/>
              <a:t>Crescent</a:t>
            </a:r>
            <a:r>
              <a:rPr lang="ro-RO" dirty="0"/>
              <a:t> </a:t>
            </a:r>
            <a:r>
              <a:rPr lang="ro-RO" dirty="0" err="1"/>
              <a:t>Moon</a:t>
            </a:r>
            <a:r>
              <a:rPr lang="ro-RO" dirty="0"/>
              <a:t>: https://svgsilh.com/image/1301942.html (Public </a:t>
            </a:r>
            <a:r>
              <a:rPr lang="ro-RO" dirty="0" err="1"/>
              <a:t>Domain</a:t>
            </a:r>
            <a:r>
              <a:rPr lang="ro-RO"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ro-RO" dirty="0"/>
              <a:t>Img2: </a:t>
            </a:r>
            <a:r>
              <a:rPr lang="ro-RO" sz="1200" b="0" i="0" kern="1200" dirty="0" err="1">
                <a:solidFill>
                  <a:schemeClr val="tx1"/>
                </a:solidFill>
                <a:effectLst/>
                <a:latin typeface="+mn-lt"/>
                <a:ea typeface="+mn-ea"/>
                <a:cs typeface="+mn-cs"/>
              </a:rPr>
              <a:t>Mosque</a:t>
            </a:r>
            <a:r>
              <a:rPr lang="ro-RO" sz="1200" b="0" i="0" kern="1200" dirty="0">
                <a:solidFill>
                  <a:schemeClr val="tx1"/>
                </a:solidFill>
                <a:effectLst/>
                <a:latin typeface="+mn-lt"/>
                <a:ea typeface="+mn-ea"/>
                <a:cs typeface="+mn-cs"/>
              </a:rPr>
              <a:t> Abu Dhabi </a:t>
            </a:r>
            <a:r>
              <a:rPr lang="ro-RO" sz="1200" b="0" i="0" kern="1200" dirty="0" err="1">
                <a:solidFill>
                  <a:schemeClr val="tx1"/>
                </a:solidFill>
                <a:effectLst/>
                <a:latin typeface="+mn-lt"/>
                <a:ea typeface="+mn-ea"/>
                <a:cs typeface="+mn-cs"/>
              </a:rPr>
              <a:t>Uae</a:t>
            </a:r>
            <a:r>
              <a:rPr lang="ro-RO" sz="1200" b="0" i="0" kern="1200" dirty="0">
                <a:solidFill>
                  <a:schemeClr val="tx1"/>
                </a:solidFill>
                <a:effectLst/>
                <a:latin typeface="+mn-lt"/>
                <a:ea typeface="+mn-ea"/>
                <a:cs typeface="+mn-cs"/>
              </a:rPr>
              <a:t> Islam: https://www.maxpixel.net/Mosque-Abu-Dhabi-Uae-Islam-Large-Mosque-2823720 (CC0 Public </a:t>
            </a:r>
            <a:r>
              <a:rPr lang="ro-RO" sz="1200" b="0" i="0" kern="1200" dirty="0" err="1">
                <a:solidFill>
                  <a:schemeClr val="tx1"/>
                </a:solidFill>
                <a:effectLst/>
                <a:latin typeface="+mn-lt"/>
                <a:ea typeface="+mn-ea"/>
                <a:cs typeface="+mn-cs"/>
              </a:rPr>
              <a:t>Domain</a:t>
            </a:r>
            <a:r>
              <a:rPr lang="ro-RO" sz="1200" b="0" i="0" kern="1200" dirty="0">
                <a:solidFill>
                  <a:schemeClr val="tx1"/>
                </a:solidFill>
                <a:effectLst/>
                <a:latin typeface="+mn-lt"/>
                <a:ea typeface="+mn-ea"/>
                <a:cs typeface="+mn-cs"/>
              </a:rPr>
              <a:t>)</a:t>
            </a:r>
          </a:p>
          <a:p>
            <a:endParaRPr lang="ro-RO" dirty="0"/>
          </a:p>
          <a:p>
            <a:r>
              <a:rPr lang="ro-RO" dirty="0"/>
              <a:t>More on religious symbols: </a:t>
            </a:r>
            <a:r>
              <a:rPr lang="en-GB" sz="1200" kern="1200" dirty="0">
                <a:solidFill>
                  <a:schemeClr val="tx1"/>
                </a:solidFill>
                <a:effectLst/>
                <a:latin typeface="+mn-lt"/>
                <a:ea typeface="+mn-ea"/>
                <a:cs typeface="+mn-cs"/>
              </a:rPr>
              <a:t>https://www.ancient-symbols.com/religious_symbols.html</a:t>
            </a:r>
            <a:endParaRPr lang="ro-RO" sz="1200" kern="1200" dirty="0">
              <a:solidFill>
                <a:schemeClr val="tx1"/>
              </a:solidFill>
              <a:effectLst/>
              <a:latin typeface="+mn-lt"/>
              <a:ea typeface="+mn-ea"/>
              <a:cs typeface="+mn-cs"/>
            </a:endParaRPr>
          </a:p>
          <a:p>
            <a:r>
              <a:rPr lang="ro-RO" sz="1200" kern="1200" dirty="0" err="1">
                <a:solidFill>
                  <a:schemeClr val="tx1"/>
                </a:solidFill>
                <a:effectLst/>
                <a:latin typeface="+mn-lt"/>
                <a:ea typeface="+mn-ea"/>
                <a:cs typeface="+mn-cs"/>
              </a:rPr>
              <a:t>Other</a:t>
            </a:r>
            <a:r>
              <a:rPr lang="ro-RO" sz="1200" kern="1200" dirty="0">
                <a:solidFill>
                  <a:schemeClr val="tx1"/>
                </a:solidFill>
                <a:effectLst/>
                <a:latin typeface="+mn-lt"/>
                <a:ea typeface="+mn-ea"/>
                <a:cs typeface="+mn-cs"/>
              </a:rPr>
              <a:t> </a:t>
            </a:r>
            <a:r>
              <a:rPr lang="ro-RO" sz="1200" kern="1200" dirty="0" err="1">
                <a:solidFill>
                  <a:schemeClr val="tx1"/>
                </a:solidFill>
                <a:effectLst/>
                <a:latin typeface="+mn-lt"/>
                <a:ea typeface="+mn-ea"/>
                <a:cs typeface="+mn-cs"/>
              </a:rPr>
              <a:t>examples</a:t>
            </a:r>
            <a:r>
              <a:rPr lang="ro-RO" sz="1200" kern="1200" dirty="0">
                <a:solidFill>
                  <a:schemeClr val="tx1"/>
                </a:solidFill>
                <a:effectLst/>
                <a:latin typeface="+mn-lt"/>
                <a:ea typeface="+mn-ea"/>
                <a:cs typeface="+mn-cs"/>
              </a:rPr>
              <a:t> of </a:t>
            </a:r>
            <a:r>
              <a:rPr lang="ro-RO" sz="1200" kern="1200" dirty="0" err="1">
                <a:solidFill>
                  <a:schemeClr val="tx1"/>
                </a:solidFill>
                <a:effectLst/>
                <a:latin typeface="+mn-lt"/>
                <a:ea typeface="+mn-ea"/>
                <a:cs typeface="+mn-cs"/>
              </a:rPr>
              <a:t>decorations</a:t>
            </a:r>
            <a:r>
              <a:rPr lang="ro-RO" sz="1200" kern="1200" dirty="0">
                <a:solidFill>
                  <a:schemeClr val="tx1"/>
                </a:solidFill>
                <a:effectLst/>
                <a:latin typeface="+mn-lt"/>
                <a:ea typeface="+mn-ea"/>
                <a:cs typeface="+mn-cs"/>
              </a:rPr>
              <a:t>: </a:t>
            </a:r>
          </a:p>
          <a:p>
            <a:r>
              <a:rPr lang="ro-RO" sz="1200" kern="1200" dirty="0">
                <a:solidFill>
                  <a:schemeClr val="tx1"/>
                </a:solidFill>
                <a:effectLst/>
                <a:latin typeface="+mn-lt"/>
                <a:ea typeface="+mn-ea"/>
                <a:cs typeface="+mn-cs"/>
              </a:rPr>
              <a:t>https://www.dreamstime.com/royalty-free-stock-photography-islam-pattern-texture-background-image17194657</a:t>
            </a:r>
          </a:p>
          <a:p>
            <a:r>
              <a:rPr lang="en-US" dirty="0"/>
              <a:t>https://www.maxpixel.net/Travel-Abu-Dhabi-Mosque-White-Orient-Architecture-615415</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37C5FD-3FDE-BA4F-8F79-D41BDCD5AC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2526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ro-R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ro-RO"/>
          </a:p>
        </p:txBody>
      </p:sp>
      <p:sp>
        <p:nvSpPr>
          <p:cNvPr id="4" name="Date Placeholder 3"/>
          <p:cNvSpPr>
            <a:spLocks noGrp="1"/>
          </p:cNvSpPr>
          <p:nvPr>
            <p:ph type="dt" sz="half" idx="10"/>
          </p:nvPr>
        </p:nvSpPr>
        <p:spPr/>
        <p:txBody>
          <a:bodyPr/>
          <a:lstStyle/>
          <a:p>
            <a:fld id="{B3293510-4D80-6849-883F-DFF57B9D0F50}"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C6420-9A8E-694A-8D06-3321B40299E5}" type="slidenum">
              <a:rPr lang="en-US" smtClean="0"/>
              <a:t>‹Nr.›</a:t>
            </a:fld>
            <a:endParaRPr lang="en-US"/>
          </a:p>
        </p:txBody>
      </p:sp>
    </p:spTree>
    <p:extLst>
      <p:ext uri="{BB962C8B-B14F-4D97-AF65-F5344CB8AC3E}">
        <p14:creationId xmlns:p14="http://schemas.microsoft.com/office/powerpoint/2010/main" val="1701533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p:cNvSpPr>
            <a:spLocks noGrp="1"/>
          </p:cNvSpPr>
          <p:nvPr>
            <p:ph type="dt" sz="half" idx="10"/>
          </p:nvPr>
        </p:nvSpPr>
        <p:spPr/>
        <p:txBody>
          <a:bodyPr/>
          <a:lstStyle/>
          <a:p>
            <a:fld id="{B3293510-4D80-6849-883F-DFF57B9D0F50}"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C6420-9A8E-694A-8D06-3321B40299E5}" type="slidenum">
              <a:rPr lang="en-US" smtClean="0"/>
              <a:t>‹Nr.›</a:t>
            </a:fld>
            <a:endParaRPr lang="en-US"/>
          </a:p>
        </p:txBody>
      </p:sp>
    </p:spTree>
    <p:extLst>
      <p:ext uri="{BB962C8B-B14F-4D97-AF65-F5344CB8AC3E}">
        <p14:creationId xmlns:p14="http://schemas.microsoft.com/office/powerpoint/2010/main" val="1234474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ro-R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p:cNvSpPr>
            <a:spLocks noGrp="1"/>
          </p:cNvSpPr>
          <p:nvPr>
            <p:ph type="dt" sz="half" idx="10"/>
          </p:nvPr>
        </p:nvSpPr>
        <p:spPr/>
        <p:txBody>
          <a:bodyPr/>
          <a:lstStyle/>
          <a:p>
            <a:fld id="{B3293510-4D80-6849-883F-DFF57B9D0F50}"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C6420-9A8E-694A-8D06-3321B40299E5}" type="slidenum">
              <a:rPr lang="en-US" smtClean="0"/>
              <a:t>‹Nr.›</a:t>
            </a:fld>
            <a:endParaRPr lang="en-US"/>
          </a:p>
        </p:txBody>
      </p:sp>
    </p:spTree>
    <p:extLst>
      <p:ext uri="{BB962C8B-B14F-4D97-AF65-F5344CB8AC3E}">
        <p14:creationId xmlns:p14="http://schemas.microsoft.com/office/powerpoint/2010/main" val="2900804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p:cNvSpPr>
            <a:spLocks noGrp="1"/>
          </p:cNvSpPr>
          <p:nvPr>
            <p:ph type="dt" sz="half" idx="10"/>
          </p:nvPr>
        </p:nvSpPr>
        <p:spPr/>
        <p:txBody>
          <a:bodyPr/>
          <a:lstStyle/>
          <a:p>
            <a:fld id="{B3293510-4D80-6849-883F-DFF57B9D0F50}"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C6420-9A8E-694A-8D06-3321B40299E5}" type="slidenum">
              <a:rPr lang="en-US" smtClean="0"/>
              <a:t>‹Nr.›</a:t>
            </a:fld>
            <a:endParaRPr lang="en-US"/>
          </a:p>
        </p:txBody>
      </p:sp>
    </p:spTree>
    <p:extLst>
      <p:ext uri="{BB962C8B-B14F-4D97-AF65-F5344CB8AC3E}">
        <p14:creationId xmlns:p14="http://schemas.microsoft.com/office/powerpoint/2010/main" val="4067500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o-R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293510-4D80-6849-883F-DFF57B9D0F50}"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C6420-9A8E-694A-8D06-3321B40299E5}" type="slidenum">
              <a:rPr lang="en-US" smtClean="0"/>
              <a:t>‹Nr.›</a:t>
            </a:fld>
            <a:endParaRPr lang="en-US"/>
          </a:p>
        </p:txBody>
      </p:sp>
    </p:spTree>
    <p:extLst>
      <p:ext uri="{BB962C8B-B14F-4D97-AF65-F5344CB8AC3E}">
        <p14:creationId xmlns:p14="http://schemas.microsoft.com/office/powerpoint/2010/main" val="3710040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p:cNvSpPr>
            <a:spLocks noGrp="1"/>
          </p:cNvSpPr>
          <p:nvPr>
            <p:ph type="dt" sz="half" idx="10"/>
          </p:nvPr>
        </p:nvSpPr>
        <p:spPr/>
        <p:txBody>
          <a:bodyPr/>
          <a:lstStyle/>
          <a:p>
            <a:fld id="{B3293510-4D80-6849-883F-DFF57B9D0F50}"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DC6420-9A8E-694A-8D06-3321B40299E5}" type="slidenum">
              <a:rPr lang="en-US" smtClean="0"/>
              <a:t>‹Nr.›</a:t>
            </a:fld>
            <a:endParaRPr lang="en-US"/>
          </a:p>
        </p:txBody>
      </p:sp>
    </p:spTree>
    <p:extLst>
      <p:ext uri="{BB962C8B-B14F-4D97-AF65-F5344CB8AC3E}">
        <p14:creationId xmlns:p14="http://schemas.microsoft.com/office/powerpoint/2010/main" val="4110270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ro-R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p:cNvSpPr>
            <a:spLocks noGrp="1"/>
          </p:cNvSpPr>
          <p:nvPr>
            <p:ph type="dt" sz="half" idx="10"/>
          </p:nvPr>
        </p:nvSpPr>
        <p:spPr/>
        <p:txBody>
          <a:bodyPr/>
          <a:lstStyle/>
          <a:p>
            <a:fld id="{B3293510-4D80-6849-883F-DFF57B9D0F50}" type="datetimeFigureOut">
              <a:rPr lang="en-US" smtClean="0"/>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DC6420-9A8E-694A-8D06-3321B40299E5}" type="slidenum">
              <a:rPr lang="en-US" smtClean="0"/>
              <a:t>‹Nr.›</a:t>
            </a:fld>
            <a:endParaRPr lang="en-US"/>
          </a:p>
        </p:txBody>
      </p:sp>
    </p:spTree>
    <p:extLst>
      <p:ext uri="{BB962C8B-B14F-4D97-AF65-F5344CB8AC3E}">
        <p14:creationId xmlns:p14="http://schemas.microsoft.com/office/powerpoint/2010/main" val="1566229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Date Placeholder 2"/>
          <p:cNvSpPr>
            <a:spLocks noGrp="1"/>
          </p:cNvSpPr>
          <p:nvPr>
            <p:ph type="dt" sz="half" idx="10"/>
          </p:nvPr>
        </p:nvSpPr>
        <p:spPr/>
        <p:txBody>
          <a:bodyPr/>
          <a:lstStyle/>
          <a:p>
            <a:fld id="{B3293510-4D80-6849-883F-DFF57B9D0F50}" type="datetimeFigureOut">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DC6420-9A8E-694A-8D06-3321B40299E5}" type="slidenum">
              <a:rPr lang="en-US" smtClean="0"/>
              <a:t>‹Nr.›</a:t>
            </a:fld>
            <a:endParaRPr lang="en-US"/>
          </a:p>
        </p:txBody>
      </p:sp>
    </p:spTree>
    <p:extLst>
      <p:ext uri="{BB962C8B-B14F-4D97-AF65-F5344CB8AC3E}">
        <p14:creationId xmlns:p14="http://schemas.microsoft.com/office/powerpoint/2010/main" val="1074815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293510-4D80-6849-883F-DFF57B9D0F50}" type="datetimeFigureOut">
              <a:rPr lang="en-US" smtClean="0"/>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DC6420-9A8E-694A-8D06-3321B40299E5}" type="slidenum">
              <a:rPr lang="en-US" smtClean="0"/>
              <a:t>‹Nr.›</a:t>
            </a:fld>
            <a:endParaRPr lang="en-US"/>
          </a:p>
        </p:txBody>
      </p:sp>
    </p:spTree>
    <p:extLst>
      <p:ext uri="{BB962C8B-B14F-4D97-AF65-F5344CB8AC3E}">
        <p14:creationId xmlns:p14="http://schemas.microsoft.com/office/powerpoint/2010/main" val="3147173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o-R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293510-4D80-6849-883F-DFF57B9D0F50}"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DC6420-9A8E-694A-8D06-3321B40299E5}" type="slidenum">
              <a:rPr lang="en-US" smtClean="0"/>
              <a:t>‹Nr.›</a:t>
            </a:fld>
            <a:endParaRPr lang="en-US"/>
          </a:p>
        </p:txBody>
      </p:sp>
    </p:spTree>
    <p:extLst>
      <p:ext uri="{BB962C8B-B14F-4D97-AF65-F5344CB8AC3E}">
        <p14:creationId xmlns:p14="http://schemas.microsoft.com/office/powerpoint/2010/main" val="1961876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o-R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293510-4D80-6849-883F-DFF57B9D0F50}"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DC6420-9A8E-694A-8D06-3321B40299E5}" type="slidenum">
              <a:rPr lang="en-US" smtClean="0"/>
              <a:t>‹Nr.›</a:t>
            </a:fld>
            <a:endParaRPr lang="en-US"/>
          </a:p>
        </p:txBody>
      </p:sp>
    </p:spTree>
    <p:extLst>
      <p:ext uri="{BB962C8B-B14F-4D97-AF65-F5344CB8AC3E}">
        <p14:creationId xmlns:p14="http://schemas.microsoft.com/office/powerpoint/2010/main" val="1723894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293510-4D80-6849-883F-DFF57B9D0F50}" type="datetimeFigureOut">
              <a:rPr lang="en-US" smtClean="0"/>
              <a:t>10/2/2019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DC6420-9A8E-694A-8D06-3321B40299E5}" type="slidenum">
              <a:rPr lang="en-US" smtClean="0"/>
              <a:t>‹Nr.›</a:t>
            </a:fld>
            <a:endParaRPr lang="en-US"/>
          </a:p>
        </p:txBody>
      </p:sp>
    </p:spTree>
    <p:extLst>
      <p:ext uri="{BB962C8B-B14F-4D97-AF65-F5344CB8AC3E}">
        <p14:creationId xmlns:p14="http://schemas.microsoft.com/office/powerpoint/2010/main" val="37961741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s://www.newscientist.com/article/dn11235-medieval-islamic-tiling-reveals-mathematical-savvy/"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s://www.flickr.com/photos/47714974@N03"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https://commons.wikimedia.org/wiki/User:AnnekeBar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hyperlink" Target="https://demonstrations.wolfram.com/TheMysticRos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hyperlink" Target="http://creativecommons.org/licenses/by/4.0/" TargetMode="Externa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hyperlink" Target="http://www.etereaestudios.com/docs_html/arsqubica_htm/index.ht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en.wikipedia.org/wiki/Pentagram"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commons.wikimedia.org/wiki/Star_of_David" TargetMode="External"/><Relationship Id="rId3" Type="http://schemas.openxmlformats.org/officeDocument/2006/relationships/image" Target="../media/image11.png"/><Relationship Id="rId7" Type="http://schemas.openxmlformats.org/officeDocument/2006/relationships/hyperlink" Target="https://commons.wikimedia.org/wiki/Anemone_coronaria"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commons.wikimedia.org/wiki/G%C3%B6ttingen"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865F4B3F-65BF-414C-8476-ED71D616ED5F}"/>
              </a:ext>
            </a:extLst>
          </p:cNvPr>
          <p:cNvPicPr>
            <a:picLocks noChangeAspect="1"/>
          </p:cNvPicPr>
          <p:nvPr/>
        </p:nvPicPr>
        <p:blipFill rotWithShape="1">
          <a:blip r:embed="rId3"/>
          <a:srcRect l="1353" r="9646" b="-1"/>
          <a:stretch/>
        </p:blipFill>
        <p:spPr>
          <a:xfrm>
            <a:off x="20" y="10"/>
            <a:ext cx="9143980" cy="6857990"/>
          </a:xfrm>
          <a:prstGeom prst="rect">
            <a:avLst/>
          </a:prstGeom>
        </p:spPr>
      </p:pic>
      <p:sp>
        <p:nvSpPr>
          <p:cNvPr id="10" name="Freeform 5">
            <a:extLst>
              <a:ext uri="{FF2B5EF4-FFF2-40B4-BE49-F238E27FC236}">
                <a16:creationId xmlns:a16="http://schemas.microsoft.com/office/drawing/2014/main" xmlns="" id="{87CC2527-562A-4F69-B487-4371E5B24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4882442" y="2714171"/>
            <a:ext cx="4261558" cy="415011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a:extLst/>
        </p:spPr>
        <p:txBody>
          <a:bodyPr vert="horz" lIns="68580" tIns="34290" rIns="68580" bIns="34290" rtlCol="0" anchor="t">
            <a:normAutofit/>
          </a:bodyPr>
          <a:lstStyle/>
          <a:p>
            <a:pPr marL="0" marR="0" lvl="0" indent="0" algn="ctr" defTabSz="914400" rtl="0" eaLnBrk="1" fontAlgn="auto" latinLnBrk="0" hangingPunct="1">
              <a:lnSpc>
                <a:spcPct val="100000"/>
              </a:lnSpc>
              <a:spcBef>
                <a:spcPts val="0"/>
              </a:spcBef>
              <a:spcAft>
                <a:spcPts val="750"/>
              </a:spcAft>
              <a:buClr>
                <a:prstClr val="black"/>
              </a:buClr>
              <a:buSzPct val="100000"/>
              <a:buFontTx/>
              <a:buNone/>
              <a:tabLst/>
              <a:defRPr/>
            </a:pPr>
            <a:endParaRPr kumimoji="0" lang="en-US" sz="1200" b="0" i="0" u="none" strike="noStrike" kern="1200" cap="all" spc="0" normalizeH="0" baseline="0" noProof="0">
              <a:ln>
                <a:noFill/>
              </a:ln>
              <a:solidFill>
                <a:prstClr val="black"/>
              </a:solidFill>
              <a:effectLst/>
              <a:uLnTx/>
              <a:uFillTx/>
              <a:latin typeface="Calibri"/>
              <a:ea typeface="+mn-ea"/>
              <a:cs typeface="+mn-cs"/>
            </a:endParaRPr>
          </a:p>
        </p:txBody>
      </p:sp>
      <p:sp>
        <p:nvSpPr>
          <p:cNvPr id="4" name="Title 3"/>
          <p:cNvSpPr>
            <a:spLocks noGrp="1"/>
          </p:cNvSpPr>
          <p:nvPr>
            <p:ph type="title"/>
          </p:nvPr>
        </p:nvSpPr>
        <p:spPr>
          <a:xfrm>
            <a:off x="5184000" y="3836422"/>
            <a:ext cx="3960000" cy="1311128"/>
          </a:xfrm>
        </p:spPr>
        <p:txBody>
          <a:bodyPr vert="horz" lIns="91440" tIns="45720" rIns="91440" bIns="45720" rtlCol="0" anchor="b">
            <a:spAutoFit/>
          </a:bodyPr>
          <a:lstStyle/>
          <a:p>
            <a:pPr>
              <a:lnSpc>
                <a:spcPct val="90000"/>
              </a:lnSpc>
            </a:pPr>
            <a:r>
              <a:rPr lang="ro-RO" sz="2200" b="1" dirty="0"/>
              <a:t>DESIGNING </a:t>
            </a:r>
            <a:r>
              <a:rPr lang="en-US" sz="2200" b="1" kern="1200" dirty="0">
                <a:solidFill>
                  <a:schemeClr val="tx1"/>
                </a:solidFill>
                <a:latin typeface="+mj-lt"/>
                <a:ea typeface="+mj-ea"/>
                <a:cs typeface="+mj-cs"/>
              </a:rPr>
              <a:t>THE WORLD AROUND ME:</a:t>
            </a:r>
            <a:r>
              <a:rPr lang="ro-RO" sz="2200" b="1" kern="1200" dirty="0">
                <a:solidFill>
                  <a:schemeClr val="tx1"/>
                </a:solidFill>
                <a:latin typeface="+mj-lt"/>
                <a:ea typeface="+mj-ea"/>
                <a:cs typeface="+mj-cs"/>
              </a:rPr>
              <a:t/>
            </a:r>
            <a:br>
              <a:rPr lang="ro-RO" sz="2200" b="1" kern="1200" dirty="0">
                <a:solidFill>
                  <a:schemeClr val="tx1"/>
                </a:solidFill>
                <a:latin typeface="+mj-lt"/>
                <a:ea typeface="+mj-ea"/>
                <a:cs typeface="+mj-cs"/>
              </a:rPr>
            </a:br>
            <a:r>
              <a:rPr lang="en-US" sz="2200" b="1" kern="1200" dirty="0">
                <a:solidFill>
                  <a:schemeClr val="tx1"/>
                </a:solidFill>
                <a:latin typeface="+mj-lt"/>
                <a:ea typeface="+mj-ea"/>
                <a:cs typeface="+mj-cs"/>
              </a:rPr>
              <a:t>MATHEMATICS AND CULTURAL INSPIRATION IN DESIGN</a:t>
            </a:r>
            <a:endParaRPr lang="en-US" sz="2200" kern="1200" dirty="0">
              <a:solidFill>
                <a:schemeClr val="tx1"/>
              </a:solidFill>
              <a:latin typeface="+mj-lt"/>
              <a:ea typeface="+mj-ea"/>
              <a:cs typeface="+mj-cs"/>
            </a:endParaRPr>
          </a:p>
        </p:txBody>
      </p:sp>
      <p:cxnSp>
        <p:nvCxnSpPr>
          <p:cNvPr id="12" name="Straight Connector 11">
            <a:extLst>
              <a:ext uri="{FF2B5EF4-FFF2-40B4-BE49-F238E27FC236}">
                <a16:creationId xmlns:a16="http://schemas.microsoft.com/office/drawing/2014/main" xmlns="" id="{BCDAEC91-5BCE-4B55-9CC0-43EF94CB73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810703" y="5154215"/>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4049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29907" y="346804"/>
            <a:ext cx="2924070" cy="646331"/>
          </a:xfrm>
          <a:prstGeom prst="rect">
            <a:avLst/>
          </a:prstGeom>
        </p:spPr>
        <p:txBody>
          <a:bodyPr wrap="none">
            <a:spAutoFit/>
          </a:bodyPr>
          <a:lstStyle/>
          <a:p>
            <a:pPr algn="ctr"/>
            <a:r>
              <a:rPr lang="ro-RO" sz="3600" b="1" dirty="0"/>
              <a:t>Symbols   </a:t>
            </a:r>
            <a:r>
              <a:rPr lang="ro-RO" sz="3600" b="1" dirty="0">
                <a:solidFill>
                  <a:prstClr val="black"/>
                </a:solidFill>
              </a:rPr>
              <a:t> </a:t>
            </a:r>
            <a:r>
              <a:rPr lang="ro-RO" sz="2800" dirty="0">
                <a:solidFill>
                  <a:prstClr val="black"/>
                </a:solidFill>
              </a:rPr>
              <a:t>(4/</a:t>
            </a:r>
            <a:r>
              <a:rPr lang="en-GB" sz="2800" dirty="0">
                <a:solidFill>
                  <a:prstClr val="black"/>
                </a:solidFill>
              </a:rPr>
              <a:t>5</a:t>
            </a:r>
            <a:r>
              <a:rPr lang="ro-RO" sz="2800" dirty="0">
                <a:solidFill>
                  <a:prstClr val="black"/>
                </a:solidFill>
              </a:rPr>
              <a:t>)</a:t>
            </a:r>
            <a:endParaRPr lang="en-US" sz="3600" b="1" dirty="0"/>
          </a:p>
        </p:txBody>
      </p:sp>
      <p:sp>
        <p:nvSpPr>
          <p:cNvPr id="6" name="Rectangle 5"/>
          <p:cNvSpPr/>
          <p:nvPr/>
        </p:nvSpPr>
        <p:spPr>
          <a:xfrm>
            <a:off x="2324114" y="1362672"/>
            <a:ext cx="6383158" cy="4524315"/>
          </a:xfrm>
          <a:prstGeom prst="rect">
            <a:avLst/>
          </a:prstGeom>
        </p:spPr>
        <p:txBody>
          <a:bodyPr wrap="square">
            <a:spAutoFit/>
          </a:bodyPr>
          <a:lstStyle/>
          <a:p>
            <a:r>
              <a:rPr lang="ro-RO" b="1" dirty="0"/>
              <a:t>Yin-Yang</a:t>
            </a:r>
          </a:p>
          <a:p>
            <a:r>
              <a:rPr lang="en-US" dirty="0"/>
              <a:t>The </a:t>
            </a:r>
            <a:r>
              <a:rPr lang="en-US" b="1" dirty="0"/>
              <a:t>yin</a:t>
            </a:r>
            <a:r>
              <a:rPr lang="en-US" dirty="0"/>
              <a:t>, the dark swirl, is associated with shadows, femininity, and the trough of a wave; the </a:t>
            </a:r>
            <a:r>
              <a:rPr lang="en-US" b="1" dirty="0"/>
              <a:t>yang</a:t>
            </a:r>
            <a:r>
              <a:rPr lang="en-US" dirty="0"/>
              <a:t>, the light swirl, represents brightness, passion and growth.</a:t>
            </a:r>
            <a:endParaRPr lang="ro-RO" dirty="0"/>
          </a:p>
          <a:p>
            <a:endParaRPr lang="ro-RO" dirty="0"/>
          </a:p>
          <a:p>
            <a:r>
              <a:rPr lang="ro-RO" b="1" dirty="0"/>
              <a:t>Dharmachakra </a:t>
            </a:r>
            <a:r>
              <a:rPr lang="ro-RO" dirty="0"/>
              <a:t>(Dharma wheel) – used in Budhism</a:t>
            </a:r>
          </a:p>
          <a:p>
            <a:r>
              <a:rPr lang="ro-RO" dirty="0"/>
              <a:t>– a symbol of the ideal kingdom</a:t>
            </a:r>
          </a:p>
          <a:p>
            <a:r>
              <a:rPr lang="ro-RO" dirty="0"/>
              <a:t>”</a:t>
            </a:r>
            <a:r>
              <a:rPr lang="ro-RO" i="1" dirty="0"/>
              <a:t>Truth Alone Triumphs</a:t>
            </a:r>
            <a:r>
              <a:rPr lang="ro-RO" dirty="0"/>
              <a:t>”</a:t>
            </a:r>
          </a:p>
          <a:p>
            <a:endParaRPr lang="ro-RO" dirty="0"/>
          </a:p>
          <a:p>
            <a:endParaRPr lang="ro-RO" dirty="0"/>
          </a:p>
          <a:p>
            <a:r>
              <a:rPr lang="ro-RO" b="1" dirty="0"/>
              <a:t>Fleur-de-lis</a:t>
            </a:r>
            <a:r>
              <a:rPr lang="ro-RO" dirty="0"/>
              <a:t> (flower-de-luce/ lily)</a:t>
            </a:r>
          </a:p>
          <a:p>
            <a:r>
              <a:rPr lang="ro-RO" dirty="0"/>
              <a:t>T</a:t>
            </a:r>
            <a:r>
              <a:rPr lang="en-US" dirty="0"/>
              <a:t>he three leaves represent the medieval social classes: </a:t>
            </a:r>
            <a:endParaRPr lang="ro-RO" dirty="0"/>
          </a:p>
          <a:p>
            <a:pPr marL="342900" indent="-342900">
              <a:buFont typeface="Arial" panose="020B0604020202020204" pitchFamily="34" charset="0"/>
              <a:buChar char="•"/>
            </a:pPr>
            <a:r>
              <a:rPr lang="en-US" dirty="0"/>
              <a:t>those who worked, </a:t>
            </a:r>
            <a:endParaRPr lang="ro-RO" dirty="0"/>
          </a:p>
          <a:p>
            <a:pPr marL="342900" indent="-342900">
              <a:buFont typeface="Arial" panose="020B0604020202020204" pitchFamily="34" charset="0"/>
              <a:buChar char="•"/>
            </a:pPr>
            <a:r>
              <a:rPr lang="en-US" dirty="0"/>
              <a:t>those who fought </a:t>
            </a:r>
            <a:endParaRPr lang="ro-RO" dirty="0"/>
          </a:p>
          <a:p>
            <a:pPr marL="342900" indent="-342900">
              <a:buFont typeface="Arial" panose="020B0604020202020204" pitchFamily="34" charset="0"/>
              <a:buChar char="•"/>
            </a:pPr>
            <a:r>
              <a:rPr lang="en-US" dirty="0"/>
              <a:t>those who prayed.</a:t>
            </a:r>
            <a:endParaRPr lang="ro-RO" dirty="0"/>
          </a:p>
          <a:p>
            <a:r>
              <a:rPr lang="en-US" dirty="0"/>
              <a:t>It is especially </a:t>
            </a:r>
            <a:r>
              <a:rPr lang="ro-RO" dirty="0"/>
              <a:t>used by the knights in Europe.</a:t>
            </a:r>
            <a:endParaRPr lang="en-US" dirty="0"/>
          </a:p>
        </p:txBody>
      </p:sp>
      <p:sp>
        <p:nvSpPr>
          <p:cNvPr id="7" name="TextBox 6">
            <a:extLst>
              <a:ext uri="{FF2B5EF4-FFF2-40B4-BE49-F238E27FC236}">
                <a16:creationId xmlns:a16="http://schemas.microsoft.com/office/drawing/2014/main" xmlns="" id="{6E7C1FD0-E0ED-405E-BD5E-D73C93894F00}"/>
              </a:ext>
            </a:extLst>
          </p:cNvPr>
          <p:cNvSpPr txBox="1"/>
          <p:nvPr/>
        </p:nvSpPr>
        <p:spPr>
          <a:xfrm>
            <a:off x="379141" y="6195617"/>
            <a:ext cx="8602813" cy="646331"/>
          </a:xfrm>
          <a:prstGeom prst="rect">
            <a:avLst/>
          </a:prstGeom>
          <a:noFill/>
        </p:spPr>
        <p:txBody>
          <a:bodyPr wrap="square" rtlCol="0">
            <a:spAutoFit/>
          </a:bodyPr>
          <a:lstStyle/>
          <a:p>
            <a:r>
              <a:rPr lang="ro-RO" sz="1200" dirty="0" err="1"/>
              <a:t>Image</a:t>
            </a:r>
            <a:r>
              <a:rPr lang="ro-RO" sz="1200" dirty="0"/>
              <a:t> 1: </a:t>
            </a:r>
            <a:r>
              <a:rPr lang="en-GB" sz="1200" dirty="0"/>
              <a:t>By Kenny Shen - Own work, Public Domain, https://commons.wikimedia.org/w/index.php?curid=2612981</a:t>
            </a:r>
            <a:endParaRPr lang="ro-RO" sz="1200" dirty="0"/>
          </a:p>
          <a:p>
            <a:r>
              <a:rPr lang="ro-RO" sz="1200" dirty="0" err="1"/>
              <a:t>Image</a:t>
            </a:r>
            <a:r>
              <a:rPr lang="ro-RO" sz="1200" dirty="0"/>
              <a:t> 2: https://commons.wikimedia.org/wiki/File:Wheel_of_Dharma.svg</a:t>
            </a:r>
          </a:p>
          <a:p>
            <a:r>
              <a:rPr lang="ro-RO" sz="1200" dirty="0" err="1"/>
              <a:t>Image</a:t>
            </a:r>
            <a:r>
              <a:rPr lang="ro-RO" sz="1200" dirty="0"/>
              <a:t> 3: https://commons.wikimedia.org/wiki/File:Lilie_stilisiert_2.svg </a:t>
            </a:r>
          </a:p>
        </p:txBody>
      </p:sp>
      <p:pic>
        <p:nvPicPr>
          <p:cNvPr id="3" name="Picture 2">
            <a:extLst>
              <a:ext uri="{FF2B5EF4-FFF2-40B4-BE49-F238E27FC236}">
                <a16:creationId xmlns:a16="http://schemas.microsoft.com/office/drawing/2014/main" xmlns="" id="{4C7476D5-303A-478E-B85E-497C0A3B4C22}"/>
              </a:ext>
            </a:extLst>
          </p:cNvPr>
          <p:cNvPicPr>
            <a:picLocks noChangeAspect="1"/>
          </p:cNvPicPr>
          <p:nvPr/>
        </p:nvPicPr>
        <p:blipFill>
          <a:blip r:embed="rId3"/>
          <a:stretch>
            <a:fillRect/>
          </a:stretch>
        </p:blipFill>
        <p:spPr>
          <a:xfrm>
            <a:off x="528111" y="1357312"/>
            <a:ext cx="1099967" cy="1099967"/>
          </a:xfrm>
          <a:prstGeom prst="rect">
            <a:avLst/>
          </a:prstGeom>
        </p:spPr>
      </p:pic>
      <p:pic>
        <p:nvPicPr>
          <p:cNvPr id="8" name="Picture 7">
            <a:extLst>
              <a:ext uri="{FF2B5EF4-FFF2-40B4-BE49-F238E27FC236}">
                <a16:creationId xmlns:a16="http://schemas.microsoft.com/office/drawing/2014/main" xmlns="" id="{456409EB-65EA-4D97-A391-12D75CC06038}"/>
              </a:ext>
            </a:extLst>
          </p:cNvPr>
          <p:cNvPicPr>
            <a:picLocks noChangeAspect="1"/>
          </p:cNvPicPr>
          <p:nvPr/>
        </p:nvPicPr>
        <p:blipFill>
          <a:blip r:embed="rId4"/>
          <a:stretch>
            <a:fillRect/>
          </a:stretch>
        </p:blipFill>
        <p:spPr>
          <a:xfrm>
            <a:off x="436728" y="2759444"/>
            <a:ext cx="1191350" cy="1191350"/>
          </a:xfrm>
          <a:prstGeom prst="rect">
            <a:avLst/>
          </a:prstGeom>
        </p:spPr>
      </p:pic>
      <p:pic>
        <p:nvPicPr>
          <p:cNvPr id="10" name="Picture 9">
            <a:extLst>
              <a:ext uri="{FF2B5EF4-FFF2-40B4-BE49-F238E27FC236}">
                <a16:creationId xmlns:a16="http://schemas.microsoft.com/office/drawing/2014/main" xmlns="" id="{48E0AA6B-E2EF-45EA-9F33-C292D6BBA42F}"/>
              </a:ext>
            </a:extLst>
          </p:cNvPr>
          <p:cNvPicPr>
            <a:picLocks noChangeAspect="1"/>
          </p:cNvPicPr>
          <p:nvPr/>
        </p:nvPicPr>
        <p:blipFill>
          <a:blip r:embed="rId5"/>
          <a:stretch>
            <a:fillRect/>
          </a:stretch>
        </p:blipFill>
        <p:spPr>
          <a:xfrm>
            <a:off x="647314" y="4180383"/>
            <a:ext cx="770178" cy="1320305"/>
          </a:xfrm>
          <a:prstGeom prst="rect">
            <a:avLst/>
          </a:prstGeom>
        </p:spPr>
      </p:pic>
    </p:spTree>
    <p:extLst>
      <p:ext uri="{BB962C8B-B14F-4D97-AF65-F5344CB8AC3E}">
        <p14:creationId xmlns:p14="http://schemas.microsoft.com/office/powerpoint/2010/main" val="2439576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Olimpius Istrate\Google Drive\dfp\proiect_PiCaM\lucru\curriculum\draft_UoB\Y01_share_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7292" y="1805356"/>
            <a:ext cx="1085255" cy="120753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29907" y="346804"/>
            <a:ext cx="2924070" cy="646331"/>
          </a:xfrm>
          <a:prstGeom prst="rect">
            <a:avLst/>
          </a:prstGeom>
        </p:spPr>
        <p:txBody>
          <a:bodyPr wrap="none">
            <a:spAutoFit/>
          </a:bodyPr>
          <a:lstStyle/>
          <a:p>
            <a:pPr algn="ctr"/>
            <a:r>
              <a:rPr lang="ro-RO" sz="3600" b="1" dirty="0"/>
              <a:t>Symbols   </a:t>
            </a:r>
            <a:r>
              <a:rPr lang="ro-RO" sz="3600" b="1" dirty="0">
                <a:solidFill>
                  <a:prstClr val="black"/>
                </a:solidFill>
              </a:rPr>
              <a:t> </a:t>
            </a:r>
            <a:r>
              <a:rPr lang="ro-RO" sz="2800" dirty="0">
                <a:solidFill>
                  <a:prstClr val="black"/>
                </a:solidFill>
              </a:rPr>
              <a:t>(</a:t>
            </a:r>
            <a:r>
              <a:rPr lang="en-GB" sz="2800" dirty="0">
                <a:solidFill>
                  <a:prstClr val="black"/>
                </a:solidFill>
              </a:rPr>
              <a:t>5</a:t>
            </a:r>
            <a:r>
              <a:rPr lang="ro-RO" sz="2800" dirty="0">
                <a:solidFill>
                  <a:prstClr val="black"/>
                </a:solidFill>
              </a:rPr>
              <a:t>/</a:t>
            </a:r>
            <a:r>
              <a:rPr lang="en-GB" sz="2800" dirty="0">
                <a:solidFill>
                  <a:prstClr val="black"/>
                </a:solidFill>
              </a:rPr>
              <a:t>5</a:t>
            </a:r>
            <a:r>
              <a:rPr lang="ro-RO" sz="2800" dirty="0">
                <a:solidFill>
                  <a:prstClr val="black"/>
                </a:solidFill>
              </a:rPr>
              <a:t>)</a:t>
            </a:r>
            <a:endParaRPr lang="en-US" sz="3600" b="1" dirty="0"/>
          </a:p>
        </p:txBody>
      </p:sp>
      <p:sp>
        <p:nvSpPr>
          <p:cNvPr id="5" name="Rectangle 4"/>
          <p:cNvSpPr/>
          <p:nvPr/>
        </p:nvSpPr>
        <p:spPr>
          <a:xfrm>
            <a:off x="3129907" y="1674345"/>
            <a:ext cx="5420414" cy="1632597"/>
          </a:xfrm>
          <a:prstGeom prst="rect">
            <a:avLst/>
          </a:prstGeom>
        </p:spPr>
        <p:txBody>
          <a:bodyPr wrap="square">
            <a:spAutoFit/>
          </a:bodyPr>
          <a:lstStyle/>
          <a:p>
            <a:r>
              <a:rPr lang="en-GB" sz="2000" b="1" dirty="0"/>
              <a:t>Share symbol </a:t>
            </a:r>
            <a:r>
              <a:rPr lang="en-GB" sz="2000" dirty="0"/>
              <a:t>- used on the internet to identify shareable content. It aims to convey the act of sharing visually by representing one hand passing an object to another hand, while also representing an eye looking on.</a:t>
            </a:r>
            <a:endParaRPr lang="en-US" sz="2000" i="1" dirty="0"/>
          </a:p>
        </p:txBody>
      </p:sp>
      <p:sp>
        <p:nvSpPr>
          <p:cNvPr id="7" name="Rectangle 6"/>
          <p:cNvSpPr/>
          <p:nvPr/>
        </p:nvSpPr>
        <p:spPr>
          <a:xfrm>
            <a:off x="737753" y="3845108"/>
            <a:ext cx="6370933" cy="1631216"/>
          </a:xfrm>
          <a:prstGeom prst="rect">
            <a:avLst/>
          </a:prstGeom>
        </p:spPr>
        <p:txBody>
          <a:bodyPr wrap="square">
            <a:spAutoFit/>
          </a:bodyPr>
          <a:lstStyle/>
          <a:p>
            <a:r>
              <a:rPr lang="en-GB" sz="2000" b="1" dirty="0"/>
              <a:t>Triskelion</a:t>
            </a:r>
            <a:r>
              <a:rPr lang="en-GB" sz="2000" dirty="0"/>
              <a:t> - an ancient Celtic symbol found in many places including Malta (4400-3600 BC) and Ireland (around 3200 BC). It represents many things of a triple nature: for example the movement of life which is formed of past, present and future.</a:t>
            </a:r>
          </a:p>
        </p:txBody>
      </p:sp>
      <p:pic>
        <p:nvPicPr>
          <p:cNvPr id="8" name="Picture 7">
            <a:extLst>
              <a:ext uri="{FF2B5EF4-FFF2-40B4-BE49-F238E27FC236}">
                <a16:creationId xmlns:a16="http://schemas.microsoft.com/office/drawing/2014/main" xmlns="" id="{FD213520-E1FA-4D0F-834A-D50DE483AE28}"/>
              </a:ext>
            </a:extLst>
          </p:cNvPr>
          <p:cNvPicPr>
            <a:picLocks noChangeAspect="1"/>
          </p:cNvPicPr>
          <p:nvPr/>
        </p:nvPicPr>
        <p:blipFill>
          <a:blip r:embed="rId4"/>
          <a:stretch>
            <a:fillRect/>
          </a:stretch>
        </p:blipFill>
        <p:spPr>
          <a:xfrm>
            <a:off x="7214839" y="3988152"/>
            <a:ext cx="1191408" cy="1116945"/>
          </a:xfrm>
          <a:prstGeom prst="rect">
            <a:avLst/>
          </a:prstGeom>
        </p:spPr>
      </p:pic>
      <p:sp>
        <p:nvSpPr>
          <p:cNvPr id="9" name="TextBox 8">
            <a:extLst>
              <a:ext uri="{FF2B5EF4-FFF2-40B4-BE49-F238E27FC236}">
                <a16:creationId xmlns:a16="http://schemas.microsoft.com/office/drawing/2014/main" xmlns="" id="{39C1242B-8848-461D-A2FB-72ABDC282A06}"/>
              </a:ext>
            </a:extLst>
          </p:cNvPr>
          <p:cNvSpPr txBox="1"/>
          <p:nvPr/>
        </p:nvSpPr>
        <p:spPr>
          <a:xfrm>
            <a:off x="379141" y="6351731"/>
            <a:ext cx="8602813" cy="461665"/>
          </a:xfrm>
          <a:prstGeom prst="rect">
            <a:avLst/>
          </a:prstGeom>
          <a:noFill/>
        </p:spPr>
        <p:txBody>
          <a:bodyPr wrap="square" rtlCol="0">
            <a:spAutoFit/>
          </a:bodyPr>
          <a:lstStyle/>
          <a:p>
            <a:r>
              <a:rPr lang="ro-RO" sz="1200" dirty="0" err="1"/>
              <a:t>Image</a:t>
            </a:r>
            <a:r>
              <a:rPr lang="ro-RO" sz="1200" dirty="0"/>
              <a:t> 1: https://svgsilh.com/image/880816.html</a:t>
            </a:r>
          </a:p>
          <a:p>
            <a:r>
              <a:rPr lang="ro-RO" sz="1200" dirty="0" err="1"/>
              <a:t>Image</a:t>
            </a:r>
            <a:r>
              <a:rPr lang="ro-RO" sz="1200" dirty="0"/>
              <a:t> 2: https://commons.wikimedia.org/wiki/File:Triskele-Symbol-spiral-five-thirds-turns.svg</a:t>
            </a:r>
          </a:p>
        </p:txBody>
      </p:sp>
    </p:spTree>
    <p:extLst>
      <p:ext uri="{BB962C8B-B14F-4D97-AF65-F5344CB8AC3E}">
        <p14:creationId xmlns:p14="http://schemas.microsoft.com/office/powerpoint/2010/main" val="173573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87131" y="346804"/>
            <a:ext cx="5009641" cy="646331"/>
          </a:xfrm>
          <a:prstGeom prst="rect">
            <a:avLst/>
          </a:prstGeom>
        </p:spPr>
        <p:txBody>
          <a:bodyPr wrap="none">
            <a:spAutoFit/>
          </a:bodyPr>
          <a:lstStyle/>
          <a:p>
            <a:pPr algn="ctr"/>
            <a:r>
              <a:rPr lang="ro-RO" sz="3600" b="1" dirty="0"/>
              <a:t>Combinations of symbols</a:t>
            </a:r>
            <a:endParaRPr lang="en-US" sz="3600" i="1" dirty="0"/>
          </a:p>
        </p:txBody>
      </p:sp>
      <p:pic>
        <p:nvPicPr>
          <p:cNvPr id="5122" name="Picture 2" descr="C:\Users\Olimpius Istrate\Google Drive\dfp\proiect_PiCaM\lucru\curriculum\draft_UoB\Jewish_Star_of_David_fleur_de_ly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1561" y="1788297"/>
            <a:ext cx="3996812" cy="29976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Olimpius Istrate\Google Drive\dfp\proiect_PiCaM\lucru\curriculum\draft_UoB\R06_fleur-de-ly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6575" y="4306755"/>
            <a:ext cx="818939" cy="84137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84320" y="2806698"/>
            <a:ext cx="3858120" cy="1938992"/>
          </a:xfrm>
          <a:prstGeom prst="rect">
            <a:avLst/>
          </a:prstGeom>
        </p:spPr>
        <p:txBody>
          <a:bodyPr wrap="square">
            <a:spAutoFit/>
          </a:bodyPr>
          <a:lstStyle/>
          <a:p>
            <a:r>
              <a:rPr lang="ro-RO" sz="2000" b="1" dirty="0"/>
              <a:t>Star of David</a:t>
            </a:r>
            <a:r>
              <a:rPr lang="ro-RO" sz="2000" dirty="0"/>
              <a:t> (or Shield of David)</a:t>
            </a:r>
          </a:p>
          <a:p>
            <a:r>
              <a:rPr lang="ro-RO" sz="2000" dirty="0"/>
              <a:t>The</a:t>
            </a:r>
            <a:r>
              <a:rPr lang="en-US" sz="2000" dirty="0"/>
              <a:t> two interlocking triangles </a:t>
            </a:r>
            <a:r>
              <a:rPr lang="ro-RO" sz="2000" dirty="0"/>
              <a:t>could </a:t>
            </a:r>
            <a:r>
              <a:rPr lang="en-US" sz="2000" dirty="0"/>
              <a:t>represent the reciprocal relationship between </a:t>
            </a:r>
            <a:r>
              <a:rPr lang="ro-RO" sz="2000" dirty="0"/>
              <a:t>human being </a:t>
            </a:r>
            <a:r>
              <a:rPr lang="en-US" sz="2000" dirty="0"/>
              <a:t>and God</a:t>
            </a:r>
            <a:r>
              <a:rPr lang="ro-RO" sz="2000" dirty="0"/>
              <a:t>.</a:t>
            </a:r>
          </a:p>
          <a:p>
            <a:endParaRPr lang="en-US" sz="2000" dirty="0"/>
          </a:p>
        </p:txBody>
      </p:sp>
      <p:pic>
        <p:nvPicPr>
          <p:cNvPr id="10" name="Picture 9">
            <a:extLst>
              <a:ext uri="{FF2B5EF4-FFF2-40B4-BE49-F238E27FC236}">
                <a16:creationId xmlns:a16="http://schemas.microsoft.com/office/drawing/2014/main" xmlns="" id="{8F760220-DA82-458B-9D79-A80B32C54BE8}"/>
              </a:ext>
            </a:extLst>
          </p:cNvPr>
          <p:cNvPicPr>
            <a:picLocks noChangeAspect="1"/>
          </p:cNvPicPr>
          <p:nvPr/>
        </p:nvPicPr>
        <p:blipFill>
          <a:blip r:embed="rId5"/>
          <a:stretch>
            <a:fillRect/>
          </a:stretch>
        </p:blipFill>
        <p:spPr>
          <a:xfrm>
            <a:off x="775021" y="1712252"/>
            <a:ext cx="1094446" cy="1094446"/>
          </a:xfrm>
          <a:prstGeom prst="rect">
            <a:avLst/>
          </a:prstGeom>
        </p:spPr>
      </p:pic>
      <p:sp>
        <p:nvSpPr>
          <p:cNvPr id="2" name="Rectangle 1">
            <a:extLst>
              <a:ext uri="{FF2B5EF4-FFF2-40B4-BE49-F238E27FC236}">
                <a16:creationId xmlns:a16="http://schemas.microsoft.com/office/drawing/2014/main" xmlns="" id="{CF3CC862-2125-4D14-9D0F-568CAD41AA17}"/>
              </a:ext>
            </a:extLst>
          </p:cNvPr>
          <p:cNvSpPr/>
          <p:nvPr/>
        </p:nvSpPr>
        <p:spPr>
          <a:xfrm>
            <a:off x="484320" y="5269513"/>
            <a:ext cx="3858120" cy="369332"/>
          </a:xfrm>
          <a:prstGeom prst="rect">
            <a:avLst/>
          </a:prstGeom>
        </p:spPr>
        <p:txBody>
          <a:bodyPr wrap="square">
            <a:spAutoFit/>
          </a:bodyPr>
          <a:lstStyle/>
          <a:p>
            <a:r>
              <a:rPr lang="ro-RO" b="1" dirty="0" err="1"/>
              <a:t>Fleur</a:t>
            </a:r>
            <a:r>
              <a:rPr lang="ro-RO" b="1" dirty="0"/>
              <a:t>-de-lis</a:t>
            </a:r>
            <a:r>
              <a:rPr lang="ro-RO" dirty="0"/>
              <a:t> – </a:t>
            </a:r>
            <a:r>
              <a:rPr lang="ro-RO" dirty="0" err="1"/>
              <a:t>three</a:t>
            </a:r>
            <a:r>
              <a:rPr lang="ro-RO" dirty="0"/>
              <a:t> </a:t>
            </a:r>
            <a:r>
              <a:rPr lang="en-US" dirty="0"/>
              <a:t>social classes</a:t>
            </a:r>
            <a:endParaRPr lang="ro-RO" dirty="0"/>
          </a:p>
        </p:txBody>
      </p:sp>
      <p:sp>
        <p:nvSpPr>
          <p:cNvPr id="11" name="Rectangle 10">
            <a:extLst>
              <a:ext uri="{FF2B5EF4-FFF2-40B4-BE49-F238E27FC236}">
                <a16:creationId xmlns:a16="http://schemas.microsoft.com/office/drawing/2014/main" xmlns="" id="{DEFFD7E8-898E-4B32-8321-61D068F7201D}"/>
              </a:ext>
            </a:extLst>
          </p:cNvPr>
          <p:cNvSpPr/>
          <p:nvPr/>
        </p:nvSpPr>
        <p:spPr>
          <a:xfrm>
            <a:off x="4801561" y="5000970"/>
            <a:ext cx="3996812" cy="369332"/>
          </a:xfrm>
          <a:prstGeom prst="rect">
            <a:avLst/>
          </a:prstGeom>
        </p:spPr>
        <p:txBody>
          <a:bodyPr wrap="square">
            <a:spAutoFit/>
          </a:bodyPr>
          <a:lstStyle/>
          <a:p>
            <a:pPr algn="ctr"/>
            <a:r>
              <a:rPr lang="ro-RO" dirty="0" err="1"/>
              <a:t>Tiles</a:t>
            </a:r>
            <a:r>
              <a:rPr lang="ro-RO" dirty="0"/>
              <a:t> in St </a:t>
            </a:r>
            <a:r>
              <a:rPr lang="ro-RO" dirty="0" err="1"/>
              <a:t>Peter's</a:t>
            </a:r>
            <a:r>
              <a:rPr lang="ro-RO" dirty="0"/>
              <a:t> Church, </a:t>
            </a:r>
            <a:r>
              <a:rPr lang="ro-RO" dirty="0" err="1"/>
              <a:t>Wallingford</a:t>
            </a:r>
            <a:endParaRPr lang="ro-RO" dirty="0"/>
          </a:p>
        </p:txBody>
      </p:sp>
      <p:sp>
        <p:nvSpPr>
          <p:cNvPr id="12" name="TextBox 11">
            <a:extLst>
              <a:ext uri="{FF2B5EF4-FFF2-40B4-BE49-F238E27FC236}">
                <a16:creationId xmlns:a16="http://schemas.microsoft.com/office/drawing/2014/main" xmlns="" id="{549E940A-5383-4E9A-8EDA-ABBEBDA2D3AA}"/>
              </a:ext>
            </a:extLst>
          </p:cNvPr>
          <p:cNvSpPr txBox="1"/>
          <p:nvPr/>
        </p:nvSpPr>
        <p:spPr>
          <a:xfrm>
            <a:off x="379141" y="6173315"/>
            <a:ext cx="8602813" cy="646331"/>
          </a:xfrm>
          <a:prstGeom prst="rect">
            <a:avLst/>
          </a:prstGeom>
          <a:noFill/>
        </p:spPr>
        <p:txBody>
          <a:bodyPr wrap="square" rtlCol="0">
            <a:spAutoFit/>
          </a:bodyPr>
          <a:lstStyle/>
          <a:p>
            <a:r>
              <a:rPr lang="ro-RO" sz="1200" dirty="0" err="1"/>
              <a:t>Image</a:t>
            </a:r>
            <a:r>
              <a:rPr lang="ro-RO" sz="1200" dirty="0"/>
              <a:t> 1: https://commons.wikimedia.org/wiki/File:Starofdavid.png</a:t>
            </a:r>
          </a:p>
          <a:p>
            <a:pPr lvl="0">
              <a:defRPr/>
            </a:pPr>
            <a:r>
              <a:rPr lang="ro-RO" sz="1200" dirty="0" err="1"/>
              <a:t>Image</a:t>
            </a:r>
            <a:r>
              <a:rPr lang="ro-RO" sz="1200" dirty="0"/>
              <a:t> 2: https://commons.wikimedia.org/wiki/File:Lilie_stilisiert_2.svg </a:t>
            </a:r>
          </a:p>
          <a:p>
            <a:pPr lvl="0">
              <a:defRPr/>
            </a:pPr>
            <a:r>
              <a:rPr lang="ro-RO" sz="1200" dirty="0" err="1"/>
              <a:t>Image</a:t>
            </a:r>
            <a:r>
              <a:rPr lang="ro-RO" sz="1200" dirty="0"/>
              <a:t> 3: https://medievalmosaic.com/wp-content/uploads/2017/11/Dsc08386-1.jpg</a:t>
            </a:r>
          </a:p>
        </p:txBody>
      </p:sp>
    </p:spTree>
    <p:extLst>
      <p:ext uri="{BB962C8B-B14F-4D97-AF65-F5344CB8AC3E}">
        <p14:creationId xmlns:p14="http://schemas.microsoft.com/office/powerpoint/2010/main" val="2116632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53157" y="346804"/>
            <a:ext cx="5877570" cy="1200329"/>
          </a:xfrm>
          <a:prstGeom prst="rect">
            <a:avLst/>
          </a:prstGeom>
        </p:spPr>
        <p:txBody>
          <a:bodyPr wrap="none">
            <a:spAutoFit/>
          </a:bodyPr>
          <a:lstStyle/>
          <a:p>
            <a:pPr algn="ctr"/>
            <a:r>
              <a:rPr lang="en-US" sz="3600" i="1" dirty="0"/>
              <a:t>Medieval Islamic tiling reveals </a:t>
            </a:r>
            <a:endParaRPr lang="ro-RO" sz="3600" i="1" dirty="0"/>
          </a:p>
          <a:p>
            <a:pPr algn="ctr"/>
            <a:r>
              <a:rPr lang="en-US" sz="3600" i="1" dirty="0"/>
              <a:t>mathematical savvy</a:t>
            </a:r>
          </a:p>
        </p:txBody>
      </p:sp>
      <p:pic>
        <p:nvPicPr>
          <p:cNvPr id="6146" name="Picture 2" descr="C:\Users\Olimpius Istrate\Google Drive\dfp\proiect_PiCaM\lucru\curriculum\draft_UoB\Ghirih_roof_hafez_tom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5251" y="1601726"/>
            <a:ext cx="5313381" cy="398503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169E5690-E074-4558-9C13-B4DF82DFA5F7}"/>
              </a:ext>
            </a:extLst>
          </p:cNvPr>
          <p:cNvSpPr/>
          <p:nvPr/>
        </p:nvSpPr>
        <p:spPr>
          <a:xfrm>
            <a:off x="512957" y="6011619"/>
            <a:ext cx="8363413" cy="553998"/>
          </a:xfrm>
          <a:prstGeom prst="rect">
            <a:avLst/>
          </a:prstGeom>
        </p:spPr>
        <p:txBody>
          <a:bodyPr wrap="square">
            <a:spAutoFit/>
          </a:bodyPr>
          <a:lstStyle/>
          <a:p>
            <a:r>
              <a:rPr lang="ro-RO" i="1" dirty="0" err="1"/>
              <a:t>See</a:t>
            </a:r>
            <a:r>
              <a:rPr lang="ro-RO" i="1" dirty="0"/>
              <a:t> </a:t>
            </a:r>
            <a:r>
              <a:rPr lang="ro-RO" i="1" dirty="0" err="1"/>
              <a:t>the</a:t>
            </a:r>
            <a:r>
              <a:rPr lang="ro-RO" i="1" dirty="0"/>
              <a:t> </a:t>
            </a:r>
            <a:r>
              <a:rPr lang="ro-RO" i="1" dirty="0" err="1"/>
              <a:t>article</a:t>
            </a:r>
            <a:r>
              <a:rPr lang="ro-RO" i="1" dirty="0"/>
              <a:t> </a:t>
            </a:r>
            <a:r>
              <a:rPr lang="ro-RO" i="1" dirty="0" err="1"/>
              <a:t>by</a:t>
            </a:r>
            <a:r>
              <a:rPr lang="ro-RO" i="1" dirty="0"/>
              <a:t> </a:t>
            </a:r>
            <a:r>
              <a:rPr lang="ro-RO" i="1" dirty="0" err="1"/>
              <a:t>Jeff</a:t>
            </a:r>
            <a:r>
              <a:rPr lang="ro-RO" i="1" dirty="0"/>
              <a:t> Hecht on: NewScientist.com</a:t>
            </a:r>
          </a:p>
          <a:p>
            <a:r>
              <a:rPr lang="ro-RO" sz="1200" i="1" dirty="0">
                <a:hlinkClick r:id="rId4"/>
              </a:rPr>
              <a:t>https://www.newscientist.com/article/dn11235-medieval-islamic-tiling-reveals-mathematical-savvy/</a:t>
            </a:r>
            <a:endParaRPr lang="ro-RO" sz="1200" i="1" dirty="0"/>
          </a:p>
        </p:txBody>
      </p:sp>
    </p:spTree>
    <p:extLst>
      <p:ext uri="{BB962C8B-B14F-4D97-AF65-F5344CB8AC3E}">
        <p14:creationId xmlns:p14="http://schemas.microsoft.com/office/powerpoint/2010/main" val="3776397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8727" y="575764"/>
            <a:ext cx="3399475" cy="5262979"/>
          </a:xfrm>
          <a:prstGeom prst="rect">
            <a:avLst/>
          </a:prstGeom>
        </p:spPr>
        <p:txBody>
          <a:bodyPr wrap="square">
            <a:spAutoFit/>
          </a:bodyPr>
          <a:lstStyle/>
          <a:p>
            <a:pPr algn="ctr"/>
            <a:r>
              <a:rPr lang="en-GB" sz="2400" dirty="0" err="1"/>
              <a:t>Girih</a:t>
            </a:r>
            <a:r>
              <a:rPr lang="en-GB" sz="2400" dirty="0"/>
              <a:t> designs are assembled from five regularly shaped tiles, including</a:t>
            </a:r>
            <a:r>
              <a:rPr lang="ro-RO" sz="2400" dirty="0"/>
              <a:t>:</a:t>
            </a:r>
            <a:r>
              <a:rPr lang="en-GB" sz="2400" dirty="0"/>
              <a:t> </a:t>
            </a:r>
            <a:endParaRPr lang="ro-RO" sz="2400" dirty="0"/>
          </a:p>
          <a:p>
            <a:pPr algn="ctr"/>
            <a:endParaRPr lang="ro-RO" sz="2400" dirty="0"/>
          </a:p>
          <a:p>
            <a:pPr algn="ctr"/>
            <a:r>
              <a:rPr lang="en-GB" sz="2400" dirty="0"/>
              <a:t>a bowtie shape, </a:t>
            </a:r>
            <a:r>
              <a:rPr lang="ro-RO" sz="2400" dirty="0"/>
              <a:t/>
            </a:r>
            <a:br>
              <a:rPr lang="ro-RO" sz="2400" dirty="0"/>
            </a:br>
            <a:r>
              <a:rPr lang="en-GB" sz="2400" dirty="0"/>
              <a:t>a rhombus, </a:t>
            </a:r>
            <a:r>
              <a:rPr lang="ro-RO" sz="2400" dirty="0"/>
              <a:t/>
            </a:r>
            <a:br>
              <a:rPr lang="ro-RO" sz="2400" dirty="0"/>
            </a:br>
            <a:r>
              <a:rPr lang="en-GB" sz="2400" dirty="0"/>
              <a:t>a pentagon, </a:t>
            </a:r>
            <a:r>
              <a:rPr lang="ro-RO" sz="2400" dirty="0"/>
              <a:t/>
            </a:r>
            <a:br>
              <a:rPr lang="ro-RO" sz="2400" dirty="0"/>
            </a:br>
            <a:r>
              <a:rPr lang="en-GB" sz="2400" dirty="0"/>
              <a:t>an elongated hexagon,</a:t>
            </a:r>
            <a:r>
              <a:rPr lang="ro-RO" sz="2400" dirty="0"/>
              <a:t/>
            </a:r>
            <a:br>
              <a:rPr lang="ro-RO" sz="2400" dirty="0"/>
            </a:br>
            <a:r>
              <a:rPr lang="en-GB" sz="2400" dirty="0"/>
              <a:t>and a decagon.</a:t>
            </a:r>
            <a:endParaRPr lang="en-US" sz="2400" dirty="0"/>
          </a:p>
          <a:p>
            <a:pPr algn="ctr"/>
            <a:endParaRPr lang="ro-RO" sz="2400" dirty="0"/>
          </a:p>
          <a:p>
            <a:pPr algn="ctr"/>
            <a:endParaRPr lang="en-US" sz="2400" dirty="0"/>
          </a:p>
          <a:p>
            <a:pPr algn="ctr"/>
            <a:r>
              <a:rPr lang="en-US" sz="2400" i="1" dirty="0"/>
              <a:t>Can you spot any of these in this pattern?</a:t>
            </a:r>
          </a:p>
        </p:txBody>
      </p:sp>
      <p:pic>
        <p:nvPicPr>
          <p:cNvPr id="3" name="Picture 2">
            <a:extLst>
              <a:ext uri="{FF2B5EF4-FFF2-40B4-BE49-F238E27FC236}">
                <a16:creationId xmlns:a16="http://schemas.microsoft.com/office/drawing/2014/main" xmlns="" id="{04336B35-C9F7-498A-B3AC-0C241C915193}"/>
              </a:ext>
            </a:extLst>
          </p:cNvPr>
          <p:cNvPicPr>
            <a:picLocks noChangeAspect="1"/>
          </p:cNvPicPr>
          <p:nvPr/>
        </p:nvPicPr>
        <p:blipFill>
          <a:blip r:embed="rId3"/>
          <a:stretch>
            <a:fillRect/>
          </a:stretch>
        </p:blipFill>
        <p:spPr>
          <a:xfrm>
            <a:off x="187141" y="588370"/>
            <a:ext cx="4821586" cy="3990278"/>
          </a:xfrm>
          <a:prstGeom prst="rect">
            <a:avLst/>
          </a:prstGeom>
        </p:spPr>
      </p:pic>
      <p:sp>
        <p:nvSpPr>
          <p:cNvPr id="6" name="Rectangle 5">
            <a:extLst>
              <a:ext uri="{FF2B5EF4-FFF2-40B4-BE49-F238E27FC236}">
                <a16:creationId xmlns:a16="http://schemas.microsoft.com/office/drawing/2014/main" xmlns="" id="{ADCA8870-B8C4-438A-B546-607296728C2E}"/>
              </a:ext>
            </a:extLst>
          </p:cNvPr>
          <p:cNvSpPr/>
          <p:nvPr/>
        </p:nvSpPr>
        <p:spPr>
          <a:xfrm>
            <a:off x="536410" y="6520747"/>
            <a:ext cx="8071184" cy="276999"/>
          </a:xfrm>
          <a:prstGeom prst="rect">
            <a:avLst/>
          </a:prstGeom>
        </p:spPr>
        <p:txBody>
          <a:bodyPr wrap="none">
            <a:spAutoFit/>
          </a:bodyPr>
          <a:lstStyle/>
          <a:p>
            <a:pPr algn="ctr"/>
            <a:r>
              <a:rPr lang="ro-RO" sz="1200" dirty="0" err="1"/>
              <a:t>Image</a:t>
            </a:r>
            <a:r>
              <a:rPr lang="ro-RO" sz="1200" dirty="0"/>
              <a:t> </a:t>
            </a:r>
            <a:r>
              <a:rPr lang="ro-RO" sz="1200" dirty="0" err="1"/>
              <a:t>source</a:t>
            </a:r>
            <a:r>
              <a:rPr lang="ro-RO" sz="1200" dirty="0"/>
              <a:t>: https://commons.wikimedia.org/wiki/File:Shah_Nematollah_Vali_Shrine_13_detail.jpg  </a:t>
            </a:r>
            <a:r>
              <a:rPr lang="ro-RO" sz="1200" dirty="0" err="1"/>
              <a:t>Author</a:t>
            </a:r>
            <a:r>
              <a:rPr lang="ro-RO" sz="1200" dirty="0"/>
              <a:t>: </a:t>
            </a:r>
            <a:r>
              <a:rPr lang="ro-RO" sz="1200" dirty="0" err="1">
                <a:hlinkClick r:id="rId4"/>
              </a:rPr>
              <a:t>anaareh</a:t>
            </a:r>
            <a:r>
              <a:rPr lang="ro-RO" sz="1200" dirty="0">
                <a:hlinkClick r:id="rId4"/>
              </a:rPr>
              <a:t> </a:t>
            </a:r>
            <a:r>
              <a:rPr lang="ro-RO" sz="1200" dirty="0" err="1">
                <a:hlinkClick r:id="rId4"/>
              </a:rPr>
              <a:t>saaveh</a:t>
            </a:r>
            <a:endParaRPr lang="ro-RO" sz="1200" dirty="0"/>
          </a:p>
        </p:txBody>
      </p:sp>
      <p:sp>
        <p:nvSpPr>
          <p:cNvPr id="4" name="Rectangle 3">
            <a:extLst>
              <a:ext uri="{FF2B5EF4-FFF2-40B4-BE49-F238E27FC236}">
                <a16:creationId xmlns:a16="http://schemas.microsoft.com/office/drawing/2014/main" xmlns="" id="{7DE3F1DD-4120-48BB-A7A4-B4025B2F04E3}"/>
              </a:ext>
            </a:extLst>
          </p:cNvPr>
          <p:cNvSpPr/>
          <p:nvPr/>
        </p:nvSpPr>
        <p:spPr>
          <a:xfrm>
            <a:off x="187141" y="4744271"/>
            <a:ext cx="4572000" cy="523220"/>
          </a:xfrm>
          <a:prstGeom prst="rect">
            <a:avLst/>
          </a:prstGeom>
        </p:spPr>
        <p:txBody>
          <a:bodyPr>
            <a:spAutoFit/>
          </a:bodyPr>
          <a:lstStyle/>
          <a:p>
            <a:r>
              <a:rPr lang="en-GB" sz="1400" dirty="0">
                <a:solidFill>
                  <a:srgbClr val="222222"/>
                </a:solidFill>
                <a:latin typeface="+mj-lt"/>
              </a:rPr>
              <a:t>Detail of dome of the </a:t>
            </a:r>
            <a:endParaRPr lang="ro-RO" sz="1400" dirty="0">
              <a:solidFill>
                <a:srgbClr val="222222"/>
              </a:solidFill>
              <a:latin typeface="+mj-lt"/>
            </a:endParaRPr>
          </a:p>
          <a:p>
            <a:r>
              <a:rPr lang="en-GB" sz="1400" dirty="0">
                <a:solidFill>
                  <a:srgbClr val="222222"/>
                </a:solidFill>
                <a:latin typeface="+mj-lt"/>
              </a:rPr>
              <a:t>Shrine of Shah </a:t>
            </a:r>
            <a:r>
              <a:rPr lang="en-GB" sz="1400" dirty="0" err="1">
                <a:solidFill>
                  <a:srgbClr val="222222"/>
                </a:solidFill>
                <a:latin typeface="+mj-lt"/>
              </a:rPr>
              <a:t>Nematollah</a:t>
            </a:r>
            <a:r>
              <a:rPr lang="en-GB" sz="1400" dirty="0">
                <a:solidFill>
                  <a:srgbClr val="222222"/>
                </a:solidFill>
                <a:latin typeface="+mj-lt"/>
              </a:rPr>
              <a:t> Vali</a:t>
            </a:r>
            <a:endParaRPr lang="ro-RO" sz="1400" dirty="0">
              <a:latin typeface="+mj-lt"/>
            </a:endParaRPr>
          </a:p>
        </p:txBody>
      </p:sp>
    </p:spTree>
    <p:extLst>
      <p:ext uri="{BB962C8B-B14F-4D97-AF65-F5344CB8AC3E}">
        <p14:creationId xmlns:p14="http://schemas.microsoft.com/office/powerpoint/2010/main" val="1809301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8727" y="575764"/>
            <a:ext cx="3739488" cy="3539430"/>
          </a:xfrm>
          <a:prstGeom prst="rect">
            <a:avLst/>
          </a:prstGeom>
        </p:spPr>
        <p:txBody>
          <a:bodyPr wrap="square">
            <a:spAutoFit/>
          </a:bodyPr>
          <a:lstStyle/>
          <a:p>
            <a:pPr algn="ctr"/>
            <a:r>
              <a:rPr lang="ro-RO" sz="2800" i="1" dirty="0"/>
              <a:t>L</a:t>
            </a:r>
            <a:r>
              <a:rPr lang="en-GB" sz="2800" i="1" dirty="0" err="1"/>
              <a:t>ook</a:t>
            </a:r>
            <a:r>
              <a:rPr lang="en-GB" sz="2800" i="1" dirty="0"/>
              <a:t> for tiling patterns in the environment. </a:t>
            </a:r>
            <a:endParaRPr lang="ro-RO" sz="2800" i="1" dirty="0"/>
          </a:p>
          <a:p>
            <a:pPr algn="ctr"/>
            <a:endParaRPr lang="ro-RO" sz="2800" i="1" dirty="0"/>
          </a:p>
          <a:p>
            <a:pPr algn="ctr"/>
            <a:r>
              <a:rPr lang="ro-RO" sz="2800" i="1" dirty="0"/>
              <a:t>T</a:t>
            </a:r>
            <a:r>
              <a:rPr lang="en-GB" sz="2800" i="1" dirty="0" err="1"/>
              <a:t>ake</a:t>
            </a:r>
            <a:r>
              <a:rPr lang="en-GB" sz="2800" i="1" dirty="0"/>
              <a:t> photographs to share and discuss the mathematical properties of the </a:t>
            </a:r>
            <a:r>
              <a:rPr lang="en-GB" sz="2800" i="1" dirty="0" err="1"/>
              <a:t>tilings</a:t>
            </a:r>
            <a:r>
              <a:rPr lang="en-GB" sz="2800" i="1" dirty="0"/>
              <a:t> </a:t>
            </a:r>
            <a:r>
              <a:rPr lang="ro-RO" sz="2800" i="1" dirty="0"/>
              <a:t>you</a:t>
            </a:r>
            <a:r>
              <a:rPr lang="en-GB" sz="2800" i="1" dirty="0"/>
              <a:t> have found</a:t>
            </a:r>
            <a:r>
              <a:rPr lang="ro-RO" sz="2800" i="1" dirty="0"/>
              <a:t>.</a:t>
            </a:r>
            <a:endParaRPr lang="en-US" sz="2800" i="1" dirty="0"/>
          </a:p>
        </p:txBody>
      </p:sp>
      <p:pic>
        <p:nvPicPr>
          <p:cNvPr id="1026" name="Picture 2" descr="C:\Users\Olimpius Istrate\Google Drive\dfp\proiect_PiCaM\lucru\curriculum\draft_UoB\450px-Semi-regular-floor-346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738" y="386197"/>
            <a:ext cx="4286250"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E077E335-28E7-493B-AF07-7CBCFD2D0ABD}"/>
              </a:ext>
            </a:extLst>
          </p:cNvPr>
          <p:cNvSpPr/>
          <p:nvPr/>
        </p:nvSpPr>
        <p:spPr>
          <a:xfrm>
            <a:off x="4841462" y="5587201"/>
            <a:ext cx="4179875" cy="523220"/>
          </a:xfrm>
          <a:prstGeom prst="rect">
            <a:avLst/>
          </a:prstGeom>
        </p:spPr>
        <p:txBody>
          <a:bodyPr wrap="square">
            <a:spAutoFit/>
          </a:bodyPr>
          <a:lstStyle/>
          <a:p>
            <a:r>
              <a:rPr lang="ro-RO" sz="1400" dirty="0" err="1"/>
              <a:t>Tile</a:t>
            </a:r>
            <a:r>
              <a:rPr lang="ro-RO" sz="1400" dirty="0"/>
              <a:t> </a:t>
            </a:r>
            <a:r>
              <a:rPr lang="ro-RO" sz="1400" dirty="0" err="1"/>
              <a:t>floor</a:t>
            </a:r>
            <a:r>
              <a:rPr lang="ro-RO" sz="1400" dirty="0"/>
              <a:t> </a:t>
            </a:r>
            <a:r>
              <a:rPr lang="ro-RO" sz="1400" dirty="0" err="1"/>
              <a:t>from</a:t>
            </a:r>
            <a:r>
              <a:rPr lang="ro-RO" sz="1400" dirty="0"/>
              <a:t> </a:t>
            </a:r>
            <a:r>
              <a:rPr lang="ro-RO" sz="1400" dirty="0" err="1"/>
              <a:t>Museo</a:t>
            </a:r>
            <a:r>
              <a:rPr lang="ro-RO" sz="1400" dirty="0"/>
              <a:t> </a:t>
            </a:r>
            <a:r>
              <a:rPr lang="ro-RO" sz="1400" dirty="0" err="1"/>
              <a:t>Arqueológico</a:t>
            </a:r>
            <a:r>
              <a:rPr lang="ro-RO" sz="1400" dirty="0"/>
              <a:t> de Sevilla, Spain. </a:t>
            </a:r>
          </a:p>
          <a:p>
            <a:r>
              <a:rPr lang="ro-RO" sz="1400" dirty="0"/>
              <a:t>Semi-regular </a:t>
            </a:r>
            <a:r>
              <a:rPr lang="ro-RO" sz="1400" dirty="0" err="1"/>
              <a:t>Tessellation</a:t>
            </a:r>
            <a:r>
              <a:rPr lang="ro-RO" sz="1400" dirty="0"/>
              <a:t>.</a:t>
            </a:r>
          </a:p>
        </p:txBody>
      </p:sp>
      <p:sp>
        <p:nvSpPr>
          <p:cNvPr id="6" name="Rectangle 5">
            <a:extLst>
              <a:ext uri="{FF2B5EF4-FFF2-40B4-BE49-F238E27FC236}">
                <a16:creationId xmlns:a16="http://schemas.microsoft.com/office/drawing/2014/main" xmlns="" id="{353A1C52-5DBE-4D7F-AE19-6BAB3C4B2F71}"/>
              </a:ext>
            </a:extLst>
          </p:cNvPr>
          <p:cNvSpPr/>
          <p:nvPr/>
        </p:nvSpPr>
        <p:spPr>
          <a:xfrm>
            <a:off x="1159849" y="6533447"/>
            <a:ext cx="6824304" cy="276999"/>
          </a:xfrm>
          <a:prstGeom prst="rect">
            <a:avLst/>
          </a:prstGeom>
        </p:spPr>
        <p:txBody>
          <a:bodyPr wrap="none">
            <a:spAutoFit/>
          </a:bodyPr>
          <a:lstStyle/>
          <a:p>
            <a:pPr algn="ctr"/>
            <a:r>
              <a:rPr lang="ro-RO" sz="1200" dirty="0" err="1"/>
              <a:t>Image</a:t>
            </a:r>
            <a:r>
              <a:rPr lang="ro-RO" sz="1200" dirty="0"/>
              <a:t> </a:t>
            </a:r>
            <a:r>
              <a:rPr lang="ro-RO" sz="1200" dirty="0" err="1"/>
              <a:t>source</a:t>
            </a:r>
            <a:r>
              <a:rPr lang="ro-RO" sz="1200" dirty="0"/>
              <a:t>: </a:t>
            </a:r>
            <a:r>
              <a:rPr lang="en-US" sz="1200" dirty="0"/>
              <a:t>https://commons.wikimedia.org/wiki/File:Semi-regular-floor-3464.JPG</a:t>
            </a:r>
            <a:r>
              <a:rPr lang="ro-RO" sz="1200" dirty="0"/>
              <a:t>  </a:t>
            </a:r>
            <a:r>
              <a:rPr lang="ro-RO" sz="1200" dirty="0" err="1"/>
              <a:t>Author</a:t>
            </a:r>
            <a:r>
              <a:rPr lang="ro-RO" sz="1200" dirty="0"/>
              <a:t>: </a:t>
            </a:r>
            <a:r>
              <a:rPr lang="ro-RO" sz="1200" dirty="0" err="1">
                <a:hlinkClick r:id="rId4" tooltip="User:AnnekeBart"/>
              </a:rPr>
              <a:t>AnnekeBart</a:t>
            </a:r>
            <a:endParaRPr lang="ro-RO" sz="1200" dirty="0"/>
          </a:p>
        </p:txBody>
      </p:sp>
    </p:spTree>
    <p:extLst>
      <p:ext uri="{BB962C8B-B14F-4D97-AF65-F5344CB8AC3E}">
        <p14:creationId xmlns:p14="http://schemas.microsoft.com/office/powerpoint/2010/main" val="2635975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4"/>
          <p:cNvPicPr>
            <a:picLocks noChangeAspect="1" noChangeArrowheads="1"/>
          </p:cNvPicPr>
          <p:nvPr/>
        </p:nvPicPr>
        <p:blipFill>
          <a:blip r:embed="rId2">
            <a:extLst>
              <a:ext uri="{28A0092B-C50C-407E-A947-70E740481C1C}">
                <a14:useLocalDpi xmlns:a14="http://schemas.microsoft.com/office/drawing/2010/main" val="0"/>
              </a:ext>
            </a:extLst>
          </a:blip>
          <a:srcRect l="39484" t="33978" r="50735" b="48898"/>
          <a:stretch>
            <a:fillRect/>
          </a:stretch>
        </p:blipFill>
        <p:spPr bwMode="auto">
          <a:xfrm>
            <a:off x="318829" y="1306129"/>
            <a:ext cx="2648207" cy="260787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1"/>
          <p:cNvPicPr>
            <a:picLocks noChangeAspect="1" noChangeArrowheads="1"/>
          </p:cNvPicPr>
          <p:nvPr/>
        </p:nvPicPr>
        <p:blipFill>
          <a:blip r:embed="rId3">
            <a:extLst>
              <a:ext uri="{28A0092B-C50C-407E-A947-70E740481C1C}">
                <a14:useLocalDpi xmlns:a14="http://schemas.microsoft.com/office/drawing/2010/main" val="0"/>
              </a:ext>
            </a:extLst>
          </a:blip>
          <a:srcRect l="45143" t="34370" r="1524" b="35841"/>
          <a:stretch>
            <a:fillRect/>
          </a:stretch>
        </p:blipFill>
        <p:spPr bwMode="auto">
          <a:xfrm>
            <a:off x="3687817" y="1502321"/>
            <a:ext cx="5028422" cy="221549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4"/>
          <p:cNvSpPr>
            <a:spLocks noChangeArrowheads="1"/>
          </p:cNvSpPr>
          <p:nvPr/>
        </p:nvSpPr>
        <p:spPr bwMode="auto">
          <a:xfrm>
            <a:off x="260563" y="4471495"/>
            <a:ext cx="8622873"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altLang="en-US" sz="2800" i="1" dirty="0">
                <a:latin typeface="Roboto" pitchFamily="2" charset="0"/>
                <a:ea typeface="Calibri" pitchFamily="34" charset="0"/>
                <a:cs typeface="Arial" pitchFamily="34" charset="0"/>
              </a:rPr>
              <a:t>T</a:t>
            </a:r>
            <a:r>
              <a:rPr kumimoji="0" lang="en-GB" altLang="en-US" sz="2800" b="0" i="1" u="none" strike="noStrike" cap="none" normalizeH="0" baseline="0" dirty="0" smtClean="0">
                <a:ln>
                  <a:noFill/>
                </a:ln>
                <a:solidFill>
                  <a:schemeClr val="tx1"/>
                </a:solidFill>
                <a:effectLst/>
                <a:latin typeface="Roboto" pitchFamily="2" charset="0"/>
                <a:ea typeface="Calibri" pitchFamily="34" charset="0"/>
                <a:cs typeface="Arial" pitchFamily="34" charset="0"/>
              </a:rPr>
              <a:t>hese two images that could represent a social world.</a:t>
            </a:r>
            <a:endParaRPr kumimoji="0" lang="en-GB" altLang="en-US" sz="2800" b="0" i="0" u="none" strike="noStrike" cap="none" normalizeH="0" baseline="0" dirty="0" smtClean="0">
              <a:ln>
                <a:noFill/>
              </a:ln>
              <a:solidFill>
                <a:schemeClr val="tx1"/>
              </a:solidFill>
              <a:effectLst/>
              <a:latin typeface="Arial" pitchFamily="34" charset="0"/>
              <a:cs typeface="Arial" pitchFamily="34" charset="0"/>
            </a:endParaRPr>
          </a:p>
          <a:p>
            <a:pPr eaLnBrk="0" fontAlgn="base" hangingPunct="0">
              <a:spcBef>
                <a:spcPct val="0"/>
              </a:spcBef>
              <a:spcAft>
                <a:spcPct val="0"/>
              </a:spcAft>
            </a:pPr>
            <a:r>
              <a:rPr lang="en-GB" altLang="en-US" sz="800" dirty="0">
                <a:latin typeface="Roboto" pitchFamily="2" charset="0"/>
                <a:ea typeface="Calibri" pitchFamily="34" charset="0"/>
                <a:cs typeface="Arial" pitchFamily="34" charset="0"/>
                <a:hlinkClick r:id="rId4"/>
              </a:rPr>
              <a:t>https://demonstrations.wolfram.com/TheMysticRose/</a:t>
            </a:r>
            <a:r>
              <a:rPr lang="en-GB" altLang="en-US" sz="800" dirty="0">
                <a:latin typeface="Roboto" pitchFamily="2" charset="0"/>
                <a:ea typeface="Calibri" pitchFamily="34" charset="0"/>
                <a:cs typeface="Arial" pitchFamily="34" charset="0"/>
              </a:rPr>
              <a:t> </a:t>
            </a:r>
            <a:r>
              <a:rPr lang="en-GB" altLang="en-US" sz="800" dirty="0" smtClean="0">
                <a:latin typeface="Roboto" pitchFamily="2" charset="0"/>
                <a:ea typeface="Calibri" pitchFamily="34" charset="0"/>
                <a:cs typeface="Arial" pitchFamily="34" charset="0"/>
              </a:rPr>
              <a:t>	</a:t>
            </a:r>
            <a:r>
              <a:rPr lang="en-GB" altLang="en-US" sz="800" dirty="0">
                <a:latin typeface="Roboto" pitchFamily="2" charset="0"/>
                <a:ea typeface="Calibri" pitchFamily="34" charset="0"/>
                <a:cs typeface="Arial" pitchFamily="34" charset="0"/>
              </a:rPr>
              <a:t>	https://en.wikipedia.org/wiki/File:Network_self-organization_stages.png   Takemori39</a:t>
            </a:r>
            <a:endParaRPr lang="en-GB" altLang="en-US" sz="800" dirty="0">
              <a:latin typeface="Arial" pitchFamily="34" charset="0"/>
              <a:cs typeface="Arial" pitchFamily="34" charset="0"/>
            </a:endParaRPr>
          </a:p>
          <a:p>
            <a:pPr eaLnBrk="0" fontAlgn="base" hangingPunct="0">
              <a:spcBef>
                <a:spcPct val="0"/>
              </a:spcBef>
              <a:spcAft>
                <a:spcPct val="0"/>
              </a:spcAft>
            </a:pPr>
            <a:r>
              <a:rPr lang="en-GB" altLang="en-US" sz="800" dirty="0">
                <a:latin typeface="Roboto" pitchFamily="2" charset="0"/>
                <a:ea typeface="Calibri" pitchFamily="34" charset="0"/>
                <a:cs typeface="Arial" pitchFamily="34" charset="0"/>
              </a:rPr>
              <a:t>Michael </a:t>
            </a:r>
            <a:r>
              <a:rPr lang="en-GB" altLang="en-US" sz="800" dirty="0" err="1">
                <a:latin typeface="Roboto" pitchFamily="2" charset="0"/>
                <a:ea typeface="Calibri" pitchFamily="34" charset="0"/>
                <a:cs typeface="Arial" pitchFamily="34" charset="0"/>
              </a:rPr>
              <a:t>Croucher</a:t>
            </a:r>
            <a:r>
              <a:rPr lang="en-GB" altLang="en-US" sz="800" dirty="0">
                <a:latin typeface="Roboto" pitchFamily="2" charset="0"/>
                <a:ea typeface="Calibri" pitchFamily="34" charset="0"/>
                <a:cs typeface="Arial" pitchFamily="34" charset="0"/>
              </a:rPr>
              <a:t>  CC BY-NC-SA</a:t>
            </a:r>
            <a:endParaRPr lang="en-GB" altLang="en-US" sz="8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42926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nhaltsplatzhalt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82086" y="2813553"/>
            <a:ext cx="1702930" cy="595815"/>
          </a:xfrm>
        </p:spPr>
      </p:pic>
      <p:pic>
        <p:nvPicPr>
          <p:cNvPr id="4" name="Picture 3" descr="heade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7219" y="695163"/>
            <a:ext cx="6244297" cy="518746"/>
          </a:xfrm>
          <a:prstGeom prst="rect">
            <a:avLst/>
          </a:prstGeom>
          <a:noFill/>
        </p:spPr>
      </p:pic>
      <p:pic>
        <p:nvPicPr>
          <p:cNvPr id="6" name="Picture 5" descr="footer_mono"/>
          <p:cNvPicPr/>
          <p:nvPr/>
        </p:nvPicPr>
        <p:blipFill>
          <a:blip r:embed="rId4" cstate="print">
            <a:extLst>
              <a:ext uri="{28A0092B-C50C-407E-A947-70E740481C1C}">
                <a14:useLocalDpi xmlns:a14="http://schemas.microsoft.com/office/drawing/2010/main" val="0"/>
              </a:ext>
            </a:extLst>
          </a:blip>
          <a:stretch>
            <a:fillRect/>
          </a:stretch>
        </p:blipFill>
        <p:spPr bwMode="auto">
          <a:xfrm>
            <a:off x="1000967" y="5176869"/>
            <a:ext cx="6489388" cy="936141"/>
          </a:xfrm>
          <a:prstGeom prst="rect">
            <a:avLst/>
          </a:prstGeom>
          <a:noFill/>
        </p:spPr>
      </p:pic>
      <p:sp>
        <p:nvSpPr>
          <p:cNvPr id="7" name="Rectangle 6"/>
          <p:cNvSpPr/>
          <p:nvPr/>
        </p:nvSpPr>
        <p:spPr>
          <a:xfrm>
            <a:off x="1088387" y="3495469"/>
            <a:ext cx="6314548" cy="1371209"/>
          </a:xfrm>
          <a:prstGeom prst="rect">
            <a:avLst/>
          </a:prstGeom>
        </p:spPr>
        <p:txBody>
          <a:bodyPr wrap="square">
            <a:spAutoFit/>
          </a:bodyPr>
          <a:lstStyle/>
          <a:p>
            <a:pPr>
              <a:buClrTx/>
              <a:buFontTx/>
              <a:buNone/>
            </a:pPr>
            <a:r>
              <a:rPr lang="el-GR" sz="1662" dirty="0">
                <a:solidFill>
                  <a:prstClr val="black"/>
                </a:solidFill>
                <a:latin typeface="Roboto" panose="02000000000000000000" pitchFamily="2" charset="0"/>
                <a:ea typeface="Roboto" panose="02000000000000000000" pitchFamily="2" charset="0"/>
              </a:rPr>
              <a:t>Except where otherwise noted, this work is licensed under the Creative Commons Attribution 4.0 International License. To view a copy of this license, visit </a:t>
            </a:r>
            <a:r>
              <a:rPr lang="el-GR" sz="1662" u="sng" dirty="0">
                <a:solidFill>
                  <a:prstClr val="black"/>
                </a:solidFill>
                <a:latin typeface="Roboto" panose="02000000000000000000" pitchFamily="2" charset="0"/>
                <a:ea typeface="Roboto" panose="02000000000000000000" pitchFamily="2" charset="0"/>
                <a:hlinkClick r:id="rId5"/>
              </a:rPr>
              <a:t>http://creativecommons.org/licenses/by/4.0/</a:t>
            </a:r>
            <a:endParaRPr lang="en-GB" sz="1662" dirty="0">
              <a:solidFill>
                <a:prstClr val="black"/>
              </a:solidFill>
              <a:latin typeface="Roboto" panose="02000000000000000000" pitchFamily="2" charset="0"/>
              <a:ea typeface="Roboto" panose="02000000000000000000" pitchFamily="2" charset="0"/>
            </a:endParaRPr>
          </a:p>
          <a:p>
            <a:pPr algn="ctr">
              <a:buClrTx/>
              <a:buFontTx/>
              <a:buNone/>
            </a:pPr>
            <a:r>
              <a:rPr lang="el-GR" sz="1662" dirty="0">
                <a:solidFill>
                  <a:prstClr val="black"/>
                </a:solidFill>
                <a:latin typeface="Roboto" panose="02000000000000000000" pitchFamily="2" charset="0"/>
                <a:ea typeface="Roboto" panose="02000000000000000000" pitchFamily="2" charset="0"/>
              </a:rPr>
              <a:t> </a:t>
            </a:r>
            <a:endParaRPr lang="en-GB" sz="1662" dirty="0">
              <a:solidFill>
                <a:prstClr val="black"/>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511662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54804"/>
          </a:xfrm>
        </p:spPr>
        <p:txBody>
          <a:bodyPr>
            <a:normAutofit/>
          </a:bodyPr>
          <a:lstStyle/>
          <a:p>
            <a:r>
              <a:rPr lang="ro-RO" sz="3600" dirty="0"/>
              <a:t>Imagine you are a designer</a:t>
            </a:r>
            <a:r>
              <a:rPr lang="en-GB" sz="3600" dirty="0"/>
              <a:t> </a:t>
            </a:r>
            <a:r>
              <a:rPr lang="ro-RO" sz="3600" dirty="0"/>
              <a:t>of the future</a:t>
            </a:r>
            <a:r>
              <a:rPr lang="en-GB" sz="3600" dirty="0"/>
              <a:t> ...</a:t>
            </a:r>
          </a:p>
        </p:txBody>
      </p:sp>
      <p:sp>
        <p:nvSpPr>
          <p:cNvPr id="3" name="Content Placeholder 2"/>
          <p:cNvSpPr>
            <a:spLocks noGrp="1"/>
          </p:cNvSpPr>
          <p:nvPr>
            <p:ph idx="1"/>
          </p:nvPr>
        </p:nvSpPr>
        <p:spPr>
          <a:xfrm>
            <a:off x="4083269" y="1417638"/>
            <a:ext cx="4603531" cy="4505896"/>
          </a:xfrm>
        </p:spPr>
        <p:txBody>
          <a:bodyPr>
            <a:normAutofit/>
          </a:bodyPr>
          <a:lstStyle/>
          <a:p>
            <a:pPr marL="0" indent="0">
              <a:buNone/>
            </a:pPr>
            <a:r>
              <a:rPr lang="en-GB" sz="3600" dirty="0" smtClean="0"/>
              <a:t>... you need to combine a feeling for what is beautiful with an understanding of mathematics ...</a:t>
            </a:r>
          </a:p>
          <a:p>
            <a:pPr marL="0" indent="0">
              <a:buNone/>
            </a:pPr>
            <a:r>
              <a:rPr lang="en-GB" sz="3600" dirty="0" smtClean="0"/>
              <a:t>... watch </a:t>
            </a:r>
            <a:r>
              <a:rPr lang="en-GB" sz="3600" dirty="0" err="1" smtClean="0">
                <a:hlinkClick r:id="rId3"/>
              </a:rPr>
              <a:t>Ars</a:t>
            </a:r>
            <a:r>
              <a:rPr lang="en-GB" sz="3600" dirty="0" smtClean="0">
                <a:hlinkClick r:id="rId3"/>
              </a:rPr>
              <a:t> </a:t>
            </a:r>
            <a:r>
              <a:rPr lang="ro-RO" sz="3600" dirty="0">
                <a:hlinkClick r:id="rId3"/>
              </a:rPr>
              <a:t>Qubica </a:t>
            </a:r>
            <a:r>
              <a:rPr lang="ro-RO" sz="3600" dirty="0" smtClean="0"/>
              <a:t>movie</a:t>
            </a:r>
            <a:r>
              <a:rPr lang="en-GB" sz="3600" dirty="0" smtClean="0"/>
              <a:t> ...</a:t>
            </a:r>
            <a:endParaRPr lang="en-GB" sz="3600" dirty="0"/>
          </a:p>
        </p:txBody>
      </p:sp>
      <p:pic>
        <p:nvPicPr>
          <p:cNvPr id="4" name="Picture 3">
            <a:extLst>
              <a:ext uri="{FF2B5EF4-FFF2-40B4-BE49-F238E27FC236}">
                <a16:creationId xmlns:a16="http://schemas.microsoft.com/office/drawing/2014/main" xmlns="" id="{82863444-CB12-4802-B1E8-3DF0A2309B18}"/>
              </a:ext>
            </a:extLst>
          </p:cNvPr>
          <p:cNvPicPr>
            <a:picLocks noChangeAspect="1"/>
          </p:cNvPicPr>
          <p:nvPr/>
        </p:nvPicPr>
        <p:blipFill rotWithShape="1">
          <a:blip r:embed="rId4"/>
          <a:srcRect l="22033" t="4582" r="8868"/>
          <a:stretch/>
        </p:blipFill>
        <p:spPr>
          <a:xfrm>
            <a:off x="693683" y="1417638"/>
            <a:ext cx="2978597" cy="3084850"/>
          </a:xfrm>
          <a:prstGeom prst="rect">
            <a:avLst/>
          </a:prstGeom>
        </p:spPr>
      </p:pic>
      <p:sp>
        <p:nvSpPr>
          <p:cNvPr id="5" name="TextBox 4"/>
          <p:cNvSpPr txBox="1"/>
          <p:nvPr/>
        </p:nvSpPr>
        <p:spPr>
          <a:xfrm>
            <a:off x="693683" y="4723205"/>
            <a:ext cx="2948152" cy="1200329"/>
          </a:xfrm>
          <a:prstGeom prst="rect">
            <a:avLst/>
          </a:prstGeom>
          <a:noFill/>
        </p:spPr>
        <p:txBody>
          <a:bodyPr wrap="square" rtlCol="0">
            <a:spAutoFit/>
          </a:bodyPr>
          <a:lstStyle/>
          <a:p>
            <a:r>
              <a:rPr lang="ro-RO" sz="1200" dirty="0"/>
              <a:t>Image credits: </a:t>
            </a:r>
            <a:r>
              <a:rPr lang="nb-NO" sz="1200" dirty="0"/>
              <a:t>User:Vmenkov [CC BY-SA 3.0 (https://creativecommons.org/licenses/by-sa/3.0)]</a:t>
            </a:r>
            <a:r>
              <a:rPr lang="ro-RO" sz="1200" dirty="0"/>
              <a:t> https://commons.wikimedia.org/wiki/File:Wuhan_-_Future_City_-_Area_G_-_P1530366.JPG</a:t>
            </a:r>
            <a:endParaRPr lang="en-GB" sz="1200" dirty="0"/>
          </a:p>
        </p:txBody>
      </p:sp>
    </p:spTree>
    <p:extLst>
      <p:ext uri="{BB962C8B-B14F-4D97-AF65-F5344CB8AC3E}">
        <p14:creationId xmlns:p14="http://schemas.microsoft.com/office/powerpoint/2010/main" val="3712166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997" y="346804"/>
            <a:ext cx="9037859" cy="646331"/>
          </a:xfrm>
          <a:prstGeom prst="rect">
            <a:avLst/>
          </a:prstGeom>
        </p:spPr>
        <p:txBody>
          <a:bodyPr wrap="none">
            <a:spAutoFit/>
          </a:bodyPr>
          <a:lstStyle/>
          <a:p>
            <a:pPr algn="ctr"/>
            <a:r>
              <a:rPr lang="ro-RO" sz="3600" dirty="0"/>
              <a:t>Start with</a:t>
            </a:r>
            <a:r>
              <a:rPr lang="en-GB" sz="3600" dirty="0"/>
              <a:t> </a:t>
            </a:r>
            <a:r>
              <a:rPr lang="ro-RO" sz="3600" dirty="0"/>
              <a:t>... </a:t>
            </a:r>
            <a:r>
              <a:rPr lang="en-GB" sz="3600" dirty="0"/>
              <a:t>a circle and some regular polygons</a:t>
            </a:r>
            <a:endParaRPr lang="en-US" sz="3600" dirty="0"/>
          </a:p>
        </p:txBody>
      </p:sp>
      <p:pic>
        <p:nvPicPr>
          <p:cNvPr id="1026" name="Picture 2" descr="C:\Users\Olimpius Istrate\Google Drive\dfp\proiect_PiCaM\lucru\curriculum\draft_UoB\A01_shap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0419" y="993135"/>
            <a:ext cx="6223000" cy="1270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37419" y="2376946"/>
            <a:ext cx="3084498" cy="646331"/>
          </a:xfrm>
          <a:prstGeom prst="rect">
            <a:avLst/>
          </a:prstGeom>
        </p:spPr>
        <p:txBody>
          <a:bodyPr wrap="none">
            <a:spAutoFit/>
          </a:bodyPr>
          <a:lstStyle/>
          <a:p>
            <a:pPr algn="ctr"/>
            <a:r>
              <a:rPr lang="ro-RO" sz="3600" dirty="0"/>
              <a:t>Combine them:</a:t>
            </a:r>
            <a:endParaRPr lang="en-US" sz="3600" dirty="0"/>
          </a:p>
        </p:txBody>
      </p:sp>
      <p:pic>
        <p:nvPicPr>
          <p:cNvPr id="1027" name="Picture 3" descr="C:\Users\Olimpius Istrate\Google Drive\dfp\proiect_PiCaM\lucru\curriculum\draft_UoB\A03_shap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918" y="4953000"/>
            <a:ext cx="571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Olimpius Istrate\Google Drive\dfp\proiect_PiCaM\lucru\curriculum\draft_UoB\A02_shap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9351" y="3240942"/>
            <a:ext cx="139700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Olimpius Istrate\Google Drive\dfp\proiect_PiCaM\lucru\curriculum\draft_UoB\A04_shape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7975" y="2376946"/>
            <a:ext cx="4435523" cy="288309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542F9AF6-B46A-4BCC-944E-1E2E58638B70}"/>
              </a:ext>
            </a:extLst>
          </p:cNvPr>
          <p:cNvSpPr txBox="1"/>
          <p:nvPr/>
        </p:nvSpPr>
        <p:spPr>
          <a:xfrm>
            <a:off x="6030410" y="6373185"/>
            <a:ext cx="2951544" cy="461665"/>
          </a:xfrm>
          <a:prstGeom prst="rect">
            <a:avLst/>
          </a:prstGeom>
          <a:noFill/>
        </p:spPr>
        <p:txBody>
          <a:bodyPr wrap="square" rtlCol="0">
            <a:spAutoFit/>
          </a:bodyPr>
          <a:lstStyle/>
          <a:p>
            <a:pPr algn="ctr"/>
            <a:r>
              <a:rPr lang="ro-RO" sz="1200" dirty="0" err="1"/>
              <a:t>Images</a:t>
            </a:r>
            <a:r>
              <a:rPr lang="ro-RO" sz="1200" dirty="0"/>
              <a:t> </a:t>
            </a:r>
            <a:r>
              <a:rPr lang="ro-RO" sz="1200" dirty="0" err="1"/>
              <a:t>credits</a:t>
            </a:r>
            <a:r>
              <a:rPr lang="ro-RO" sz="1200" dirty="0"/>
              <a:t>: </a:t>
            </a:r>
            <a:r>
              <a:rPr lang="ro-RO" sz="1200" dirty="0" err="1"/>
              <a:t>School</a:t>
            </a:r>
            <a:r>
              <a:rPr lang="ro-RO" sz="1200" dirty="0"/>
              <a:t> of Islamic Geometric Design (http://www.sigd.org/resources/)</a:t>
            </a:r>
          </a:p>
        </p:txBody>
      </p:sp>
    </p:spTree>
    <p:extLst>
      <p:ext uri="{BB962C8B-B14F-4D97-AF65-F5344CB8AC3E}">
        <p14:creationId xmlns:p14="http://schemas.microsoft.com/office/powerpoint/2010/main" val="383207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fade">
                                      <p:cBhvr>
                                        <p:cTn id="15"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33311" y="346804"/>
            <a:ext cx="5917262" cy="646331"/>
          </a:xfrm>
          <a:prstGeom prst="rect">
            <a:avLst/>
          </a:prstGeom>
        </p:spPr>
        <p:txBody>
          <a:bodyPr wrap="none">
            <a:spAutoFit/>
          </a:bodyPr>
          <a:lstStyle/>
          <a:p>
            <a:pPr algn="ctr"/>
            <a:r>
              <a:rPr lang="ro-RO" sz="3600" b="1" dirty="0"/>
              <a:t>Islamic Geometric Family Tree</a:t>
            </a:r>
            <a:endParaRPr lang="en-US" sz="3600" b="1" dirty="0"/>
          </a:p>
        </p:txBody>
      </p:sp>
      <p:pic>
        <p:nvPicPr>
          <p:cNvPr id="5122" name="Picture 2" descr="C:\Users\Olimpius Istrate\Google Drive\dfp\proiect_PiCaM\lucru\curriculum\draft_UoB\family-tree-with-captions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869" y="1228724"/>
            <a:ext cx="8048128" cy="536942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0BDAAE4D-99FB-44D4-8511-F4858FCE0EDC}"/>
              </a:ext>
            </a:extLst>
          </p:cNvPr>
          <p:cNvSpPr/>
          <p:nvPr/>
        </p:nvSpPr>
        <p:spPr>
          <a:xfrm>
            <a:off x="1051421" y="6564721"/>
            <a:ext cx="7081024" cy="276999"/>
          </a:xfrm>
          <a:prstGeom prst="rect">
            <a:avLst/>
          </a:prstGeom>
        </p:spPr>
        <p:txBody>
          <a:bodyPr wrap="square">
            <a:spAutoFit/>
          </a:bodyPr>
          <a:lstStyle/>
          <a:p>
            <a:pPr lvl="0" algn="ctr"/>
            <a:r>
              <a:rPr lang="ro-RO" sz="1200" dirty="0" err="1">
                <a:solidFill>
                  <a:prstClr val="black"/>
                </a:solidFill>
              </a:rPr>
              <a:t>Images</a:t>
            </a:r>
            <a:r>
              <a:rPr lang="ro-RO" sz="1200" dirty="0">
                <a:solidFill>
                  <a:prstClr val="black"/>
                </a:solidFill>
              </a:rPr>
              <a:t> </a:t>
            </a:r>
            <a:r>
              <a:rPr lang="ro-RO" sz="1200" dirty="0" err="1">
                <a:solidFill>
                  <a:prstClr val="black"/>
                </a:solidFill>
              </a:rPr>
              <a:t>credits</a:t>
            </a:r>
            <a:r>
              <a:rPr lang="ro-RO" sz="1200" dirty="0">
                <a:solidFill>
                  <a:prstClr val="black"/>
                </a:solidFill>
              </a:rPr>
              <a:t>: </a:t>
            </a:r>
            <a:r>
              <a:rPr lang="ro-RO" sz="1200" dirty="0" err="1">
                <a:solidFill>
                  <a:prstClr val="black"/>
                </a:solidFill>
              </a:rPr>
              <a:t>School</a:t>
            </a:r>
            <a:r>
              <a:rPr lang="ro-RO" sz="1200" dirty="0">
                <a:solidFill>
                  <a:prstClr val="black"/>
                </a:solidFill>
              </a:rPr>
              <a:t> of Islamic Geometric Design (http://www.sigd.org/resources/)</a:t>
            </a:r>
          </a:p>
        </p:txBody>
      </p:sp>
    </p:spTree>
    <p:extLst>
      <p:ext uri="{BB962C8B-B14F-4D97-AF65-F5344CB8AC3E}">
        <p14:creationId xmlns:p14="http://schemas.microsoft.com/office/powerpoint/2010/main" val="696769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2595" y="418421"/>
            <a:ext cx="8196146" cy="646331"/>
          </a:xfrm>
          <a:prstGeom prst="rect">
            <a:avLst/>
          </a:prstGeom>
        </p:spPr>
        <p:txBody>
          <a:bodyPr wrap="square">
            <a:spAutoFit/>
          </a:bodyPr>
          <a:lstStyle/>
          <a:p>
            <a:pPr algn="ctr"/>
            <a:r>
              <a:rPr lang="en-GB" sz="3600" b="1" dirty="0"/>
              <a:t>Tiling with</a:t>
            </a:r>
            <a:r>
              <a:rPr lang="ro-RO" sz="3600" b="1" dirty="0"/>
              <a:t> </a:t>
            </a:r>
            <a:r>
              <a:rPr lang="en-GB" sz="3600" b="1" dirty="0"/>
              <a:t>five fold symmetry</a:t>
            </a:r>
          </a:p>
        </p:txBody>
      </p:sp>
      <p:sp>
        <p:nvSpPr>
          <p:cNvPr id="5" name="TextBox 4">
            <a:extLst>
              <a:ext uri="{FF2B5EF4-FFF2-40B4-BE49-F238E27FC236}">
                <a16:creationId xmlns:a16="http://schemas.microsoft.com/office/drawing/2014/main" xmlns="" id="{052F2743-A61D-4B63-AB96-E3F322751618}"/>
              </a:ext>
            </a:extLst>
          </p:cNvPr>
          <p:cNvSpPr txBox="1"/>
          <p:nvPr/>
        </p:nvSpPr>
        <p:spPr>
          <a:xfrm>
            <a:off x="775588" y="6376458"/>
            <a:ext cx="5771104" cy="461665"/>
          </a:xfrm>
          <a:prstGeom prst="rect">
            <a:avLst/>
          </a:prstGeom>
          <a:noFill/>
        </p:spPr>
        <p:txBody>
          <a:bodyPr wrap="square" rtlCol="0">
            <a:spAutoFit/>
          </a:bodyPr>
          <a:lstStyle/>
          <a:p>
            <a:r>
              <a:rPr lang="ro-RO" sz="1200" dirty="0" err="1"/>
              <a:t>Image</a:t>
            </a:r>
            <a:r>
              <a:rPr lang="ro-RO" sz="1200" dirty="0"/>
              <a:t> 1: https://commons.wikimedia.org/wiki/File:Penrose_sun_3.svg</a:t>
            </a:r>
          </a:p>
          <a:p>
            <a:r>
              <a:rPr lang="ro-RO" sz="1200" dirty="0"/>
              <a:t>Image2: </a:t>
            </a:r>
            <a:r>
              <a:rPr lang="en-GB" sz="1200" dirty="0"/>
              <a:t>https://commons.wikimedia.org/wiki/File:SSS_Penrose_tiling,_4iter,_star.svg</a:t>
            </a:r>
            <a:r>
              <a:rPr lang="ro-RO" sz="1200" dirty="0"/>
              <a:t> </a:t>
            </a:r>
          </a:p>
        </p:txBody>
      </p:sp>
      <p:pic>
        <p:nvPicPr>
          <p:cNvPr id="10" name="Picture 9">
            <a:extLst>
              <a:ext uri="{FF2B5EF4-FFF2-40B4-BE49-F238E27FC236}">
                <a16:creationId xmlns:a16="http://schemas.microsoft.com/office/drawing/2014/main" xmlns="" id="{673F9EEF-8DAA-4AA2-B9A3-A0C40EE9B9E9}"/>
              </a:ext>
            </a:extLst>
          </p:cNvPr>
          <p:cNvPicPr>
            <a:picLocks noChangeAspect="1"/>
          </p:cNvPicPr>
          <p:nvPr/>
        </p:nvPicPr>
        <p:blipFill>
          <a:blip r:embed="rId3"/>
          <a:stretch>
            <a:fillRect/>
          </a:stretch>
        </p:blipFill>
        <p:spPr>
          <a:xfrm>
            <a:off x="775588" y="2367051"/>
            <a:ext cx="3571875" cy="3571875"/>
          </a:xfrm>
          <a:prstGeom prst="rect">
            <a:avLst/>
          </a:prstGeom>
        </p:spPr>
      </p:pic>
      <p:pic>
        <p:nvPicPr>
          <p:cNvPr id="12" name="Picture 11">
            <a:extLst>
              <a:ext uri="{FF2B5EF4-FFF2-40B4-BE49-F238E27FC236}">
                <a16:creationId xmlns:a16="http://schemas.microsoft.com/office/drawing/2014/main" xmlns="" id="{27A97651-A5D7-4C61-82C3-46F1959CFBA0}"/>
              </a:ext>
            </a:extLst>
          </p:cNvPr>
          <p:cNvPicPr>
            <a:picLocks noChangeAspect="1"/>
          </p:cNvPicPr>
          <p:nvPr/>
        </p:nvPicPr>
        <p:blipFill>
          <a:blip r:embed="rId4"/>
          <a:stretch>
            <a:fillRect/>
          </a:stretch>
        </p:blipFill>
        <p:spPr>
          <a:xfrm>
            <a:off x="5219350" y="2367051"/>
            <a:ext cx="3149061" cy="3329404"/>
          </a:xfrm>
          <a:prstGeom prst="rect">
            <a:avLst/>
          </a:prstGeom>
        </p:spPr>
      </p:pic>
    </p:spTree>
    <p:extLst>
      <p:ext uri="{BB962C8B-B14F-4D97-AF65-F5344CB8AC3E}">
        <p14:creationId xmlns:p14="http://schemas.microsoft.com/office/powerpoint/2010/main" val="2211224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3"/>
          <a:srcRect l="1042" t="14197" r="62500" b="22531"/>
          <a:stretch/>
        </p:blipFill>
        <p:spPr bwMode="auto">
          <a:xfrm>
            <a:off x="2859955" y="2844476"/>
            <a:ext cx="3032466" cy="2937680"/>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2015509" y="6573753"/>
            <a:ext cx="4721357" cy="276999"/>
          </a:xfrm>
          <a:prstGeom prst="rect">
            <a:avLst/>
          </a:prstGeom>
        </p:spPr>
        <p:txBody>
          <a:bodyPr wrap="none">
            <a:spAutoFit/>
          </a:bodyPr>
          <a:lstStyle/>
          <a:p>
            <a:pPr algn="ctr"/>
            <a:r>
              <a:rPr lang="ro-RO" sz="1200" dirty="0" err="1"/>
              <a:t>Image</a:t>
            </a:r>
            <a:r>
              <a:rPr lang="ro-RO" sz="1200" dirty="0"/>
              <a:t>: </a:t>
            </a:r>
            <a:r>
              <a:rPr lang="en-GB" sz="1200" dirty="0"/>
              <a:t>https://commons.wikimedia.org/wiki/File:Hugieia-pentagram.svg</a:t>
            </a:r>
          </a:p>
        </p:txBody>
      </p:sp>
      <p:sp>
        <p:nvSpPr>
          <p:cNvPr id="4" name="Rectangle 3"/>
          <p:cNvSpPr/>
          <p:nvPr/>
        </p:nvSpPr>
        <p:spPr>
          <a:xfrm>
            <a:off x="516659" y="1440427"/>
            <a:ext cx="8110682" cy="1200329"/>
          </a:xfrm>
          <a:prstGeom prst="rect">
            <a:avLst/>
          </a:prstGeom>
        </p:spPr>
        <p:txBody>
          <a:bodyPr wrap="square">
            <a:spAutoFit/>
          </a:bodyPr>
          <a:lstStyle/>
          <a:p>
            <a:r>
              <a:rPr lang="en-GB" sz="2400" b="1" dirty="0"/>
              <a:t>The pentagram </a:t>
            </a:r>
            <a:r>
              <a:rPr lang="en-GB" sz="2400" dirty="0"/>
              <a:t>has been used by many different peoples as a symbol of significance. It is said to have been used as a sign of recognition by the Pythagoreans.</a:t>
            </a:r>
          </a:p>
        </p:txBody>
      </p:sp>
      <p:sp>
        <p:nvSpPr>
          <p:cNvPr id="5" name="Rectangle 4"/>
          <p:cNvSpPr/>
          <p:nvPr/>
        </p:nvSpPr>
        <p:spPr>
          <a:xfrm>
            <a:off x="2387025" y="499634"/>
            <a:ext cx="3978322" cy="646331"/>
          </a:xfrm>
          <a:prstGeom prst="rect">
            <a:avLst/>
          </a:prstGeom>
        </p:spPr>
        <p:txBody>
          <a:bodyPr wrap="square">
            <a:spAutoFit/>
          </a:bodyPr>
          <a:lstStyle/>
          <a:p>
            <a:pPr algn="ctr"/>
            <a:r>
              <a:rPr lang="en-GB" sz="3600" b="1" dirty="0"/>
              <a:t>The pentagram</a:t>
            </a:r>
          </a:p>
        </p:txBody>
      </p:sp>
      <p:sp>
        <p:nvSpPr>
          <p:cNvPr id="6" name="Rectangle 5">
            <a:extLst>
              <a:ext uri="{FF2B5EF4-FFF2-40B4-BE49-F238E27FC236}">
                <a16:creationId xmlns:a16="http://schemas.microsoft.com/office/drawing/2014/main" xmlns="" id="{29169DE2-7626-40D5-AA19-E21BFF0530B4}"/>
              </a:ext>
            </a:extLst>
          </p:cNvPr>
          <p:cNvSpPr/>
          <p:nvPr/>
        </p:nvSpPr>
        <p:spPr>
          <a:xfrm>
            <a:off x="2226422" y="5782156"/>
            <a:ext cx="4691156" cy="461665"/>
          </a:xfrm>
          <a:prstGeom prst="rect">
            <a:avLst/>
          </a:prstGeom>
        </p:spPr>
        <p:txBody>
          <a:bodyPr wrap="none">
            <a:spAutoFit/>
          </a:bodyPr>
          <a:lstStyle/>
          <a:p>
            <a:r>
              <a:rPr lang="ro-RO" sz="2400" dirty="0">
                <a:solidFill>
                  <a:srgbClr val="222222"/>
                </a:solidFill>
                <a:latin typeface="+mj-lt"/>
              </a:rPr>
              <a:t>A </a:t>
            </a:r>
            <a:r>
              <a:rPr lang="ro-RO" sz="2400" dirty="0" err="1">
                <a:solidFill>
                  <a:srgbClr val="222222"/>
                </a:solidFill>
                <a:latin typeface="+mj-lt"/>
              </a:rPr>
              <a:t>Pythagorean</a:t>
            </a:r>
            <a:r>
              <a:rPr lang="ro-RO" sz="2400" dirty="0">
                <a:solidFill>
                  <a:srgbClr val="222222"/>
                </a:solidFill>
                <a:latin typeface="+mj-lt"/>
              </a:rPr>
              <a:t> "</a:t>
            </a:r>
            <a:r>
              <a:rPr lang="ro-RO" sz="2400" dirty="0" err="1">
                <a:solidFill>
                  <a:srgbClr val="222222"/>
                </a:solidFill>
                <a:latin typeface="+mj-lt"/>
                <a:hlinkClick r:id="rId4"/>
              </a:rPr>
              <a:t>Hugieia</a:t>
            </a:r>
            <a:r>
              <a:rPr lang="ro-RO" sz="2400" dirty="0">
                <a:solidFill>
                  <a:srgbClr val="222222"/>
                </a:solidFill>
                <a:latin typeface="+mj-lt"/>
                <a:hlinkClick r:id="rId4"/>
              </a:rPr>
              <a:t> </a:t>
            </a:r>
            <a:r>
              <a:rPr lang="ro-RO" sz="2400" dirty="0" err="1">
                <a:solidFill>
                  <a:srgbClr val="222222"/>
                </a:solidFill>
                <a:latin typeface="+mj-lt"/>
                <a:hlinkClick r:id="rId4"/>
              </a:rPr>
              <a:t>Pentagram</a:t>
            </a:r>
            <a:r>
              <a:rPr lang="ro-RO" sz="2400" dirty="0">
                <a:solidFill>
                  <a:srgbClr val="222222"/>
                </a:solidFill>
                <a:latin typeface="+mj-lt"/>
              </a:rPr>
              <a:t>"</a:t>
            </a:r>
            <a:endParaRPr lang="ro-RO" sz="2400" dirty="0">
              <a:latin typeface="+mj-lt"/>
            </a:endParaRPr>
          </a:p>
        </p:txBody>
      </p:sp>
    </p:spTree>
    <p:extLst>
      <p:ext uri="{BB962C8B-B14F-4D97-AF65-F5344CB8AC3E}">
        <p14:creationId xmlns:p14="http://schemas.microsoft.com/office/powerpoint/2010/main" val="858583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29908" y="346804"/>
            <a:ext cx="2924070" cy="646331"/>
          </a:xfrm>
          <a:prstGeom prst="rect">
            <a:avLst/>
          </a:prstGeom>
        </p:spPr>
        <p:txBody>
          <a:bodyPr wrap="none">
            <a:spAutoFit/>
          </a:bodyPr>
          <a:lstStyle/>
          <a:p>
            <a:pPr algn="ctr"/>
            <a:r>
              <a:rPr lang="ro-RO" sz="3600" b="1" dirty="0"/>
              <a:t>Symbols    </a:t>
            </a:r>
            <a:r>
              <a:rPr lang="ro-RO" sz="2800" dirty="0"/>
              <a:t>(1/</a:t>
            </a:r>
            <a:r>
              <a:rPr lang="en-GB" sz="2800" dirty="0"/>
              <a:t>5</a:t>
            </a:r>
            <a:r>
              <a:rPr lang="ro-RO" sz="2800" dirty="0"/>
              <a:t>)</a:t>
            </a:r>
            <a:endParaRPr lang="en-US" sz="2800" dirty="0"/>
          </a:p>
        </p:txBody>
      </p:sp>
      <p:sp>
        <p:nvSpPr>
          <p:cNvPr id="6" name="Rectangle 5"/>
          <p:cNvSpPr/>
          <p:nvPr/>
        </p:nvSpPr>
        <p:spPr>
          <a:xfrm>
            <a:off x="343016" y="1455944"/>
            <a:ext cx="3271024" cy="830997"/>
          </a:xfrm>
          <a:prstGeom prst="rect">
            <a:avLst/>
          </a:prstGeom>
        </p:spPr>
        <p:txBody>
          <a:bodyPr wrap="none">
            <a:spAutoFit/>
          </a:bodyPr>
          <a:lstStyle/>
          <a:p>
            <a:pPr algn="ctr"/>
            <a:r>
              <a:rPr lang="ro-RO" sz="2400" dirty="0"/>
              <a:t>Jewish Religious Symbol-</a:t>
            </a:r>
          </a:p>
          <a:p>
            <a:pPr algn="ctr"/>
            <a:r>
              <a:rPr lang="ro-RO" sz="2400" dirty="0"/>
              <a:t>the Star of David</a:t>
            </a:r>
            <a:endParaRPr lang="en-US" sz="2400" dirty="0"/>
          </a:p>
        </p:txBody>
      </p:sp>
      <p:pic>
        <p:nvPicPr>
          <p:cNvPr id="3" name="Picture 2">
            <a:extLst>
              <a:ext uri="{FF2B5EF4-FFF2-40B4-BE49-F238E27FC236}">
                <a16:creationId xmlns:a16="http://schemas.microsoft.com/office/drawing/2014/main" xmlns="" id="{B8E0BEC3-C021-4C32-9F6A-1A8585FD00AA}"/>
              </a:ext>
            </a:extLst>
          </p:cNvPr>
          <p:cNvPicPr>
            <a:picLocks noChangeAspect="1"/>
          </p:cNvPicPr>
          <p:nvPr/>
        </p:nvPicPr>
        <p:blipFill>
          <a:blip r:embed="rId3"/>
          <a:stretch>
            <a:fillRect/>
          </a:stretch>
        </p:blipFill>
        <p:spPr>
          <a:xfrm>
            <a:off x="511331" y="2688489"/>
            <a:ext cx="1094446" cy="1094446"/>
          </a:xfrm>
          <a:prstGeom prst="rect">
            <a:avLst/>
          </a:prstGeom>
        </p:spPr>
      </p:pic>
      <p:pic>
        <p:nvPicPr>
          <p:cNvPr id="7" name="Picture 6">
            <a:extLst>
              <a:ext uri="{FF2B5EF4-FFF2-40B4-BE49-F238E27FC236}">
                <a16:creationId xmlns:a16="http://schemas.microsoft.com/office/drawing/2014/main" xmlns="" id="{440B08CD-CC60-4C85-8186-F240338B7B99}"/>
              </a:ext>
            </a:extLst>
          </p:cNvPr>
          <p:cNvPicPr>
            <a:picLocks noChangeAspect="1"/>
          </p:cNvPicPr>
          <p:nvPr/>
        </p:nvPicPr>
        <p:blipFill>
          <a:blip r:embed="rId4"/>
          <a:stretch>
            <a:fillRect/>
          </a:stretch>
        </p:blipFill>
        <p:spPr>
          <a:xfrm>
            <a:off x="2827703" y="2688489"/>
            <a:ext cx="1369864" cy="1284248"/>
          </a:xfrm>
          <a:prstGeom prst="rect">
            <a:avLst/>
          </a:prstGeom>
        </p:spPr>
      </p:pic>
      <p:pic>
        <p:nvPicPr>
          <p:cNvPr id="11" name="Picture 10">
            <a:extLst>
              <a:ext uri="{FF2B5EF4-FFF2-40B4-BE49-F238E27FC236}">
                <a16:creationId xmlns:a16="http://schemas.microsoft.com/office/drawing/2014/main" xmlns="" id="{E37B44E7-5B16-4645-8FE7-945AA11A8C74}"/>
              </a:ext>
            </a:extLst>
          </p:cNvPr>
          <p:cNvPicPr>
            <a:picLocks noChangeAspect="1"/>
          </p:cNvPicPr>
          <p:nvPr/>
        </p:nvPicPr>
        <p:blipFill>
          <a:blip r:embed="rId5"/>
          <a:stretch>
            <a:fillRect/>
          </a:stretch>
        </p:blipFill>
        <p:spPr>
          <a:xfrm>
            <a:off x="5419493" y="1552530"/>
            <a:ext cx="3090513" cy="3090513"/>
          </a:xfrm>
          <a:prstGeom prst="rect">
            <a:avLst/>
          </a:prstGeom>
        </p:spPr>
      </p:pic>
      <p:sp>
        <p:nvSpPr>
          <p:cNvPr id="14" name="TextBox 13">
            <a:extLst>
              <a:ext uri="{FF2B5EF4-FFF2-40B4-BE49-F238E27FC236}">
                <a16:creationId xmlns:a16="http://schemas.microsoft.com/office/drawing/2014/main" xmlns="" id="{1CA595AB-9D25-4619-B948-64642935E1C0}"/>
              </a:ext>
            </a:extLst>
          </p:cNvPr>
          <p:cNvSpPr txBox="1"/>
          <p:nvPr/>
        </p:nvSpPr>
        <p:spPr>
          <a:xfrm>
            <a:off x="6030410" y="6205920"/>
            <a:ext cx="2951544" cy="646331"/>
          </a:xfrm>
          <a:prstGeom prst="rect">
            <a:avLst/>
          </a:prstGeom>
          <a:noFill/>
        </p:spPr>
        <p:txBody>
          <a:bodyPr wrap="square" rtlCol="0">
            <a:spAutoFit/>
          </a:bodyPr>
          <a:lstStyle/>
          <a:p>
            <a:pPr algn="ctr"/>
            <a:r>
              <a:rPr lang="ro-RO" sz="1200" dirty="0" err="1"/>
              <a:t>Image</a:t>
            </a:r>
            <a:r>
              <a:rPr lang="ro-RO" sz="1200" dirty="0"/>
              <a:t>: https://commons.wikimedia.org/wiki/File:Goe_Platz_der_Synagoge_Detail_2.jpg</a:t>
            </a:r>
          </a:p>
        </p:txBody>
      </p:sp>
      <p:sp>
        <p:nvSpPr>
          <p:cNvPr id="15" name="TextBox 14">
            <a:extLst>
              <a:ext uri="{FF2B5EF4-FFF2-40B4-BE49-F238E27FC236}">
                <a16:creationId xmlns:a16="http://schemas.microsoft.com/office/drawing/2014/main" xmlns="" id="{A693932C-80A2-47AE-BE03-128D8F124F3D}"/>
              </a:ext>
            </a:extLst>
          </p:cNvPr>
          <p:cNvSpPr txBox="1"/>
          <p:nvPr/>
        </p:nvSpPr>
        <p:spPr>
          <a:xfrm>
            <a:off x="3018399" y="6195617"/>
            <a:ext cx="2951544" cy="646331"/>
          </a:xfrm>
          <a:prstGeom prst="rect">
            <a:avLst/>
          </a:prstGeom>
          <a:noFill/>
        </p:spPr>
        <p:txBody>
          <a:bodyPr wrap="square" rtlCol="0">
            <a:spAutoFit/>
          </a:bodyPr>
          <a:lstStyle/>
          <a:p>
            <a:pPr algn="ctr"/>
            <a:r>
              <a:rPr lang="ro-RO" sz="1200" dirty="0" err="1"/>
              <a:t>Image</a:t>
            </a:r>
            <a:r>
              <a:rPr lang="ro-RO" sz="1200" dirty="0"/>
              <a:t>: https://commons.wikimedia.org/wiki/File:Calanit006.jpg </a:t>
            </a:r>
          </a:p>
        </p:txBody>
      </p:sp>
      <p:sp>
        <p:nvSpPr>
          <p:cNvPr id="16" name="TextBox 15">
            <a:extLst>
              <a:ext uri="{FF2B5EF4-FFF2-40B4-BE49-F238E27FC236}">
                <a16:creationId xmlns:a16="http://schemas.microsoft.com/office/drawing/2014/main" xmlns="" id="{9487DBBF-5FD8-4023-A068-2257A22A1495}"/>
              </a:ext>
            </a:extLst>
          </p:cNvPr>
          <p:cNvSpPr txBox="1"/>
          <p:nvPr/>
        </p:nvSpPr>
        <p:spPr>
          <a:xfrm>
            <a:off x="6388" y="6195617"/>
            <a:ext cx="2951544" cy="646331"/>
          </a:xfrm>
          <a:prstGeom prst="rect">
            <a:avLst/>
          </a:prstGeom>
          <a:noFill/>
        </p:spPr>
        <p:txBody>
          <a:bodyPr wrap="square" rtlCol="0">
            <a:spAutoFit/>
          </a:bodyPr>
          <a:lstStyle/>
          <a:p>
            <a:pPr algn="ctr"/>
            <a:r>
              <a:rPr lang="ro-RO" sz="1200" dirty="0" err="1"/>
              <a:t>Image</a:t>
            </a:r>
            <a:r>
              <a:rPr lang="ro-RO" sz="1200" dirty="0"/>
              <a:t>: https://commons.wikimedia.org/wiki/File:Starofdavid.png</a:t>
            </a:r>
          </a:p>
        </p:txBody>
      </p:sp>
      <p:sp>
        <p:nvSpPr>
          <p:cNvPr id="17" name="TextBox 16">
            <a:extLst>
              <a:ext uri="{FF2B5EF4-FFF2-40B4-BE49-F238E27FC236}">
                <a16:creationId xmlns:a16="http://schemas.microsoft.com/office/drawing/2014/main" xmlns="" id="{0C7945D3-E733-43D9-8BF7-98C8FAD6D752}"/>
              </a:ext>
            </a:extLst>
          </p:cNvPr>
          <p:cNvSpPr txBox="1"/>
          <p:nvPr/>
        </p:nvSpPr>
        <p:spPr>
          <a:xfrm>
            <a:off x="5419493" y="4861543"/>
            <a:ext cx="2951544" cy="923330"/>
          </a:xfrm>
          <a:prstGeom prst="rect">
            <a:avLst/>
          </a:prstGeom>
          <a:noFill/>
        </p:spPr>
        <p:txBody>
          <a:bodyPr wrap="square" rtlCol="0">
            <a:spAutoFit/>
          </a:bodyPr>
          <a:lstStyle/>
          <a:p>
            <a:pPr algn="ctr"/>
            <a:r>
              <a:rPr lang="en-GB" dirty="0"/>
              <a:t>Inside the memorial at the site of the former Synagogue in </a:t>
            </a:r>
            <a:r>
              <a:rPr lang="en-GB" dirty="0">
                <a:hlinkClick r:id="rId6" tooltip="Göttingen"/>
              </a:rPr>
              <a:t>Göttingen</a:t>
            </a:r>
            <a:r>
              <a:rPr lang="en-GB" dirty="0"/>
              <a:t>, Germany</a:t>
            </a:r>
            <a:endParaRPr lang="ro-RO" sz="1200" dirty="0"/>
          </a:p>
        </p:txBody>
      </p:sp>
      <p:sp>
        <p:nvSpPr>
          <p:cNvPr id="18" name="TextBox 17">
            <a:extLst>
              <a:ext uri="{FF2B5EF4-FFF2-40B4-BE49-F238E27FC236}">
                <a16:creationId xmlns:a16="http://schemas.microsoft.com/office/drawing/2014/main" xmlns="" id="{D9025DFC-478C-4011-B5C2-79A3F706BE5E}"/>
              </a:ext>
            </a:extLst>
          </p:cNvPr>
          <p:cNvSpPr txBox="1"/>
          <p:nvPr/>
        </p:nvSpPr>
        <p:spPr>
          <a:xfrm>
            <a:off x="2138268" y="4861543"/>
            <a:ext cx="2951544" cy="646331"/>
          </a:xfrm>
          <a:prstGeom prst="rect">
            <a:avLst/>
          </a:prstGeom>
          <a:noFill/>
        </p:spPr>
        <p:txBody>
          <a:bodyPr wrap="square" rtlCol="0">
            <a:spAutoFit/>
          </a:bodyPr>
          <a:lstStyle/>
          <a:p>
            <a:pPr algn="ctr"/>
            <a:r>
              <a:rPr lang="en-GB" dirty="0">
                <a:hlinkClick r:id="rId7" tooltip="Anemone coronaria"/>
              </a:rPr>
              <a:t>Anemone </a:t>
            </a:r>
            <a:r>
              <a:rPr lang="en-GB" dirty="0" err="1">
                <a:hlinkClick r:id="rId7" tooltip="Anemone coronaria"/>
              </a:rPr>
              <a:t>coronaria</a:t>
            </a:r>
            <a:r>
              <a:rPr lang="en-GB" dirty="0"/>
              <a:t> with 6 petals creating </a:t>
            </a:r>
            <a:r>
              <a:rPr lang="en-GB" dirty="0">
                <a:hlinkClick r:id="rId8" tooltip="Star of David"/>
              </a:rPr>
              <a:t>Star of David</a:t>
            </a:r>
            <a:endParaRPr lang="ro-RO" sz="1200" dirty="0"/>
          </a:p>
        </p:txBody>
      </p:sp>
    </p:spTree>
    <p:extLst>
      <p:ext uri="{BB962C8B-B14F-4D97-AF65-F5344CB8AC3E}">
        <p14:creationId xmlns:p14="http://schemas.microsoft.com/office/powerpoint/2010/main" val="3642010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29907" y="346804"/>
            <a:ext cx="2924070" cy="646331"/>
          </a:xfrm>
          <a:prstGeom prst="rect">
            <a:avLst/>
          </a:prstGeom>
        </p:spPr>
        <p:txBody>
          <a:bodyPr wrap="none">
            <a:spAutoFit/>
          </a:bodyPr>
          <a:lstStyle/>
          <a:p>
            <a:pPr algn="ctr"/>
            <a:r>
              <a:rPr lang="ro-RO" sz="3600" b="1" dirty="0"/>
              <a:t>Symbols</a:t>
            </a:r>
            <a:r>
              <a:rPr lang="ro-RO" sz="3600" b="1" dirty="0">
                <a:solidFill>
                  <a:prstClr val="black"/>
                </a:solidFill>
              </a:rPr>
              <a:t>    </a:t>
            </a:r>
            <a:r>
              <a:rPr lang="ro-RO" sz="2800" dirty="0">
                <a:solidFill>
                  <a:prstClr val="black"/>
                </a:solidFill>
              </a:rPr>
              <a:t>(2/</a:t>
            </a:r>
            <a:r>
              <a:rPr lang="en-GB" sz="2800" dirty="0">
                <a:solidFill>
                  <a:prstClr val="black"/>
                </a:solidFill>
              </a:rPr>
              <a:t>5</a:t>
            </a:r>
            <a:r>
              <a:rPr lang="ro-RO" sz="2800" dirty="0">
                <a:solidFill>
                  <a:prstClr val="black"/>
                </a:solidFill>
              </a:rPr>
              <a:t>)</a:t>
            </a:r>
            <a:endParaRPr lang="en-US" sz="3600" b="1" dirty="0"/>
          </a:p>
        </p:txBody>
      </p:sp>
      <p:sp>
        <p:nvSpPr>
          <p:cNvPr id="6" name="Rectangle 5"/>
          <p:cNvSpPr/>
          <p:nvPr/>
        </p:nvSpPr>
        <p:spPr>
          <a:xfrm>
            <a:off x="528879" y="1441128"/>
            <a:ext cx="2337115" cy="461665"/>
          </a:xfrm>
          <a:prstGeom prst="rect">
            <a:avLst/>
          </a:prstGeom>
        </p:spPr>
        <p:txBody>
          <a:bodyPr wrap="none">
            <a:spAutoFit/>
          </a:bodyPr>
          <a:lstStyle/>
          <a:p>
            <a:pPr algn="ctr"/>
            <a:r>
              <a:rPr lang="ro-RO" sz="2400" dirty="0"/>
              <a:t>Christianity Cross</a:t>
            </a:r>
          </a:p>
        </p:txBody>
      </p:sp>
      <p:sp>
        <p:nvSpPr>
          <p:cNvPr id="2" name="Rectangle 1"/>
          <p:cNvSpPr/>
          <p:nvPr/>
        </p:nvSpPr>
        <p:spPr>
          <a:xfrm>
            <a:off x="2506909" y="3758131"/>
            <a:ext cx="2256132" cy="1200329"/>
          </a:xfrm>
          <a:prstGeom prst="rect">
            <a:avLst/>
          </a:prstGeom>
        </p:spPr>
        <p:txBody>
          <a:bodyPr wrap="square">
            <a:spAutoFit/>
          </a:bodyPr>
          <a:lstStyle/>
          <a:p>
            <a:r>
              <a:rPr lang="en-GB" b="1" dirty="0"/>
              <a:t>Carolingian Cross</a:t>
            </a:r>
            <a:r>
              <a:rPr lang="en-GB" dirty="0"/>
              <a:t> - represents unity, balance and the eternity of God.</a:t>
            </a:r>
          </a:p>
        </p:txBody>
      </p:sp>
      <p:pic>
        <p:nvPicPr>
          <p:cNvPr id="4" name="Picture 3">
            <a:extLst>
              <a:ext uri="{FF2B5EF4-FFF2-40B4-BE49-F238E27FC236}">
                <a16:creationId xmlns:a16="http://schemas.microsoft.com/office/drawing/2014/main" xmlns="" id="{67BDB564-4BCB-40E1-89BF-E34D7EF2DB0B}"/>
              </a:ext>
            </a:extLst>
          </p:cNvPr>
          <p:cNvPicPr>
            <a:picLocks noChangeAspect="1"/>
          </p:cNvPicPr>
          <p:nvPr/>
        </p:nvPicPr>
        <p:blipFill>
          <a:blip r:embed="rId3"/>
          <a:stretch>
            <a:fillRect/>
          </a:stretch>
        </p:blipFill>
        <p:spPr>
          <a:xfrm>
            <a:off x="643185" y="2295901"/>
            <a:ext cx="773020" cy="1078632"/>
          </a:xfrm>
          <a:prstGeom prst="rect">
            <a:avLst/>
          </a:prstGeom>
        </p:spPr>
      </p:pic>
      <p:pic>
        <p:nvPicPr>
          <p:cNvPr id="9" name="Picture 8">
            <a:extLst>
              <a:ext uri="{FF2B5EF4-FFF2-40B4-BE49-F238E27FC236}">
                <a16:creationId xmlns:a16="http://schemas.microsoft.com/office/drawing/2014/main" xmlns="" id="{549E3E34-109D-4799-BBDF-8EC534B157DC}"/>
              </a:ext>
            </a:extLst>
          </p:cNvPr>
          <p:cNvPicPr>
            <a:picLocks noChangeAspect="1"/>
          </p:cNvPicPr>
          <p:nvPr/>
        </p:nvPicPr>
        <p:blipFill>
          <a:blip r:embed="rId4"/>
          <a:stretch>
            <a:fillRect/>
          </a:stretch>
        </p:blipFill>
        <p:spPr>
          <a:xfrm>
            <a:off x="618092" y="3878879"/>
            <a:ext cx="1366442" cy="1366442"/>
          </a:xfrm>
          <a:prstGeom prst="rect">
            <a:avLst/>
          </a:prstGeom>
        </p:spPr>
      </p:pic>
      <p:pic>
        <p:nvPicPr>
          <p:cNvPr id="11" name="Picture 10">
            <a:extLst>
              <a:ext uri="{FF2B5EF4-FFF2-40B4-BE49-F238E27FC236}">
                <a16:creationId xmlns:a16="http://schemas.microsoft.com/office/drawing/2014/main" xmlns="" id="{9487E297-4970-405B-ABD5-9F68195F051D}"/>
              </a:ext>
            </a:extLst>
          </p:cNvPr>
          <p:cNvPicPr>
            <a:picLocks noChangeAspect="1"/>
          </p:cNvPicPr>
          <p:nvPr/>
        </p:nvPicPr>
        <p:blipFill>
          <a:blip r:embed="rId5"/>
          <a:stretch>
            <a:fillRect/>
          </a:stretch>
        </p:blipFill>
        <p:spPr>
          <a:xfrm>
            <a:off x="5397190" y="1346559"/>
            <a:ext cx="2337115" cy="3116154"/>
          </a:xfrm>
          <a:prstGeom prst="rect">
            <a:avLst/>
          </a:prstGeom>
        </p:spPr>
      </p:pic>
      <p:sp>
        <p:nvSpPr>
          <p:cNvPr id="14" name="TextBox 13">
            <a:extLst>
              <a:ext uri="{FF2B5EF4-FFF2-40B4-BE49-F238E27FC236}">
                <a16:creationId xmlns:a16="http://schemas.microsoft.com/office/drawing/2014/main" xmlns="" id="{839B0C33-46F3-4960-856A-574074424E0C}"/>
              </a:ext>
            </a:extLst>
          </p:cNvPr>
          <p:cNvSpPr txBox="1"/>
          <p:nvPr/>
        </p:nvSpPr>
        <p:spPr>
          <a:xfrm>
            <a:off x="6030410" y="6016353"/>
            <a:ext cx="2951544" cy="830997"/>
          </a:xfrm>
          <a:prstGeom prst="rect">
            <a:avLst/>
          </a:prstGeom>
          <a:noFill/>
        </p:spPr>
        <p:txBody>
          <a:bodyPr wrap="square" rtlCol="0">
            <a:spAutoFit/>
          </a:bodyPr>
          <a:lstStyle/>
          <a:p>
            <a:pPr algn="ctr"/>
            <a:r>
              <a:rPr lang="ro-RO" sz="1200" dirty="0" err="1"/>
              <a:t>Image</a:t>
            </a:r>
            <a:r>
              <a:rPr lang="ro-RO" sz="1200" dirty="0"/>
              <a:t> 3: https://commons.wikimedia.org/wiki/File:Christian_hospital,_tiled_cross_symbol,from_Mr._Isa_Bahadori_works_in_Isfahan..JPG</a:t>
            </a:r>
          </a:p>
        </p:txBody>
      </p:sp>
      <p:sp>
        <p:nvSpPr>
          <p:cNvPr id="15" name="TextBox 14">
            <a:extLst>
              <a:ext uri="{FF2B5EF4-FFF2-40B4-BE49-F238E27FC236}">
                <a16:creationId xmlns:a16="http://schemas.microsoft.com/office/drawing/2014/main" xmlns="" id="{19AD1D9D-6E95-4A29-AE27-4BBE347760CE}"/>
              </a:ext>
            </a:extLst>
          </p:cNvPr>
          <p:cNvSpPr txBox="1"/>
          <p:nvPr/>
        </p:nvSpPr>
        <p:spPr>
          <a:xfrm>
            <a:off x="3018399" y="6195617"/>
            <a:ext cx="2951544" cy="646331"/>
          </a:xfrm>
          <a:prstGeom prst="rect">
            <a:avLst/>
          </a:prstGeom>
          <a:noFill/>
        </p:spPr>
        <p:txBody>
          <a:bodyPr wrap="square" rtlCol="0">
            <a:spAutoFit/>
          </a:bodyPr>
          <a:lstStyle/>
          <a:p>
            <a:pPr algn="ctr"/>
            <a:r>
              <a:rPr lang="ro-RO" sz="1200" dirty="0" err="1"/>
              <a:t>Image</a:t>
            </a:r>
            <a:r>
              <a:rPr lang="ro-RO" sz="1200" dirty="0"/>
              <a:t> 2: https://commons.wikimedia.org/wiki/File:Coa_Illustration_Cross_Carolingian.svg </a:t>
            </a:r>
          </a:p>
        </p:txBody>
      </p:sp>
      <p:sp>
        <p:nvSpPr>
          <p:cNvPr id="16" name="TextBox 15">
            <a:extLst>
              <a:ext uri="{FF2B5EF4-FFF2-40B4-BE49-F238E27FC236}">
                <a16:creationId xmlns:a16="http://schemas.microsoft.com/office/drawing/2014/main" xmlns="" id="{8B0FFB5E-38B6-4339-841E-35BBF4EE8D91}"/>
              </a:ext>
            </a:extLst>
          </p:cNvPr>
          <p:cNvSpPr txBox="1"/>
          <p:nvPr/>
        </p:nvSpPr>
        <p:spPr>
          <a:xfrm>
            <a:off x="6388" y="6195617"/>
            <a:ext cx="2951544" cy="646331"/>
          </a:xfrm>
          <a:prstGeom prst="rect">
            <a:avLst/>
          </a:prstGeom>
          <a:noFill/>
        </p:spPr>
        <p:txBody>
          <a:bodyPr wrap="square" rtlCol="0">
            <a:spAutoFit/>
          </a:bodyPr>
          <a:lstStyle/>
          <a:p>
            <a:pPr algn="ctr"/>
            <a:r>
              <a:rPr lang="ro-RO" sz="1200" dirty="0" err="1"/>
              <a:t>Image</a:t>
            </a:r>
            <a:r>
              <a:rPr lang="ro-RO" sz="1200" dirty="0"/>
              <a:t> 1: https://commons.wikimedia.org/wiki/File:Christian_cross.svg </a:t>
            </a:r>
          </a:p>
        </p:txBody>
      </p:sp>
      <p:sp>
        <p:nvSpPr>
          <p:cNvPr id="17" name="Rectangle 16">
            <a:extLst>
              <a:ext uri="{FF2B5EF4-FFF2-40B4-BE49-F238E27FC236}">
                <a16:creationId xmlns:a16="http://schemas.microsoft.com/office/drawing/2014/main" xmlns="" id="{DB43604A-162E-4D38-9286-D5E62F8AC14C}"/>
              </a:ext>
            </a:extLst>
          </p:cNvPr>
          <p:cNvSpPr/>
          <p:nvPr/>
        </p:nvSpPr>
        <p:spPr>
          <a:xfrm>
            <a:off x="5341303" y="4754650"/>
            <a:ext cx="2256132" cy="646331"/>
          </a:xfrm>
          <a:prstGeom prst="rect">
            <a:avLst/>
          </a:prstGeom>
        </p:spPr>
        <p:txBody>
          <a:bodyPr wrap="square">
            <a:spAutoFit/>
          </a:bodyPr>
          <a:lstStyle/>
          <a:p>
            <a:r>
              <a:rPr lang="en-GB" dirty="0"/>
              <a:t>Christian hospital, </a:t>
            </a:r>
            <a:r>
              <a:rPr lang="en-GB" b="1" dirty="0"/>
              <a:t>tiled cross symbol</a:t>
            </a:r>
          </a:p>
        </p:txBody>
      </p:sp>
    </p:spTree>
    <p:extLst>
      <p:ext uri="{BB962C8B-B14F-4D97-AF65-F5344CB8AC3E}">
        <p14:creationId xmlns:p14="http://schemas.microsoft.com/office/powerpoint/2010/main" val="720835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29907" y="346804"/>
            <a:ext cx="2924070"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3600" b="1" i="0" u="none" strike="noStrike" kern="1200" cap="none" spc="0" normalizeH="0" baseline="0" noProof="0" dirty="0">
                <a:ln>
                  <a:noFill/>
                </a:ln>
                <a:solidFill>
                  <a:prstClr val="black"/>
                </a:solidFill>
                <a:effectLst/>
                <a:uLnTx/>
                <a:uFillTx/>
                <a:latin typeface="Calibri"/>
                <a:ea typeface="+mn-ea"/>
                <a:cs typeface="+mn-cs"/>
              </a:rPr>
              <a:t>Symbols    </a:t>
            </a:r>
            <a:r>
              <a:rPr kumimoji="0" lang="ro-RO" sz="2800" b="0" i="0" u="none" strike="noStrike" kern="1200" cap="none" spc="0" normalizeH="0" baseline="0" noProof="0" dirty="0">
                <a:ln>
                  <a:noFill/>
                </a:ln>
                <a:solidFill>
                  <a:prstClr val="black"/>
                </a:solidFill>
                <a:effectLst/>
                <a:uLnTx/>
                <a:uFillTx/>
                <a:latin typeface="Calibri"/>
                <a:ea typeface="+mn-ea"/>
                <a:cs typeface="+mn-cs"/>
              </a:rPr>
              <a:t>(3/</a:t>
            </a:r>
            <a:r>
              <a:rPr kumimoji="0" lang="en-GB" sz="2800" b="0" i="0" u="none" strike="noStrike" kern="1200" cap="none" spc="0" normalizeH="0" baseline="0" noProof="0" dirty="0">
                <a:ln>
                  <a:noFill/>
                </a:ln>
                <a:solidFill>
                  <a:prstClr val="black"/>
                </a:solidFill>
                <a:effectLst/>
                <a:uLnTx/>
                <a:uFillTx/>
                <a:latin typeface="Calibri"/>
                <a:ea typeface="+mn-ea"/>
                <a:cs typeface="+mn-cs"/>
              </a:rPr>
              <a:t>5</a:t>
            </a:r>
            <a:r>
              <a:rPr kumimoji="0" lang="ro-RO" sz="2800" b="0" i="0" u="none" strike="noStrike" kern="1200" cap="none" spc="0" normalizeH="0" baseline="0" noProof="0" dirty="0">
                <a:ln>
                  <a:noFill/>
                </a:ln>
                <a:solidFill>
                  <a:prstClr val="black"/>
                </a:solidFill>
                <a:effectLst/>
                <a:uLnTx/>
                <a:uFillTx/>
                <a:latin typeface="Calibri"/>
                <a:ea typeface="+mn-ea"/>
                <a:cs typeface="+mn-cs"/>
              </a:rPr>
              <a:t>)</a:t>
            </a:r>
            <a:endParaRPr kumimoji="0" lang="en-US" sz="36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5"/>
          <p:cNvSpPr/>
          <p:nvPr/>
        </p:nvSpPr>
        <p:spPr>
          <a:xfrm>
            <a:off x="3866808" y="5320992"/>
            <a:ext cx="4849098" cy="461665"/>
          </a:xfrm>
          <a:prstGeom prst="rect">
            <a:avLst/>
          </a:prstGeom>
        </p:spPr>
        <p:txBody>
          <a:bodyPr wrap="square">
            <a:spAutoFit/>
          </a:bodyPr>
          <a:lstStyle/>
          <a:p>
            <a:pPr lvl="0" algn="ctr"/>
            <a:r>
              <a:rPr lang="ro-RO" sz="2400" dirty="0" err="1"/>
              <a:t>Mosque</a:t>
            </a:r>
            <a:r>
              <a:rPr lang="ro-RO" sz="2400" dirty="0"/>
              <a:t> Abu Dhabi UAE Islam</a:t>
            </a:r>
            <a:endParaRPr kumimoji="0" lang="ro-RO" sz="2400" b="0" i="1"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a:extLst>
              <a:ext uri="{FF2B5EF4-FFF2-40B4-BE49-F238E27FC236}">
                <a16:creationId xmlns:a16="http://schemas.microsoft.com/office/drawing/2014/main" xmlns="" id="{5757F12F-09F7-42DD-8776-D7473D4D4E25}"/>
              </a:ext>
            </a:extLst>
          </p:cNvPr>
          <p:cNvPicPr>
            <a:picLocks noChangeAspect="1"/>
          </p:cNvPicPr>
          <p:nvPr/>
        </p:nvPicPr>
        <p:blipFill>
          <a:blip r:embed="rId3"/>
          <a:stretch>
            <a:fillRect/>
          </a:stretch>
        </p:blipFill>
        <p:spPr>
          <a:xfrm>
            <a:off x="727671" y="2335482"/>
            <a:ext cx="1356854" cy="1248200"/>
          </a:xfrm>
          <a:prstGeom prst="rect">
            <a:avLst/>
          </a:prstGeom>
        </p:spPr>
      </p:pic>
      <p:pic>
        <p:nvPicPr>
          <p:cNvPr id="8" name="Picture 7">
            <a:extLst>
              <a:ext uri="{FF2B5EF4-FFF2-40B4-BE49-F238E27FC236}">
                <a16:creationId xmlns:a16="http://schemas.microsoft.com/office/drawing/2014/main" xmlns="" id="{0C4883FA-FA07-4DED-91CD-278E1926393C}"/>
              </a:ext>
            </a:extLst>
          </p:cNvPr>
          <p:cNvPicPr>
            <a:picLocks noChangeAspect="1"/>
          </p:cNvPicPr>
          <p:nvPr/>
        </p:nvPicPr>
        <p:blipFill>
          <a:blip r:embed="rId4"/>
          <a:stretch>
            <a:fillRect/>
          </a:stretch>
        </p:blipFill>
        <p:spPr>
          <a:xfrm>
            <a:off x="3866808" y="2023766"/>
            <a:ext cx="4849098" cy="3232732"/>
          </a:xfrm>
          <a:prstGeom prst="rect">
            <a:avLst/>
          </a:prstGeom>
        </p:spPr>
      </p:pic>
      <p:sp>
        <p:nvSpPr>
          <p:cNvPr id="7" name="TextBox 6">
            <a:extLst>
              <a:ext uri="{FF2B5EF4-FFF2-40B4-BE49-F238E27FC236}">
                <a16:creationId xmlns:a16="http://schemas.microsoft.com/office/drawing/2014/main" xmlns="" id="{65FE3ABE-8E2A-4909-953D-B7CBCB75EDA5}"/>
              </a:ext>
            </a:extLst>
          </p:cNvPr>
          <p:cNvSpPr txBox="1"/>
          <p:nvPr/>
        </p:nvSpPr>
        <p:spPr>
          <a:xfrm>
            <a:off x="3866808" y="6396335"/>
            <a:ext cx="5115146" cy="461665"/>
          </a:xfrm>
          <a:prstGeom prst="rect">
            <a:avLst/>
          </a:prstGeom>
          <a:noFill/>
        </p:spPr>
        <p:txBody>
          <a:bodyPr wrap="square" rtlCol="0">
            <a:spAutoFit/>
          </a:bodyPr>
          <a:lstStyle/>
          <a:p>
            <a:pPr algn="ctr"/>
            <a:r>
              <a:rPr lang="ro-RO" sz="1200" dirty="0" err="1"/>
              <a:t>Image</a:t>
            </a:r>
            <a:r>
              <a:rPr lang="ro-RO" sz="1200" dirty="0"/>
              <a:t> 2: https://www.maxpixel.net/Mosque-Abu-Dhabi-Uae-Islam-Large-Mosque-2823720</a:t>
            </a:r>
          </a:p>
        </p:txBody>
      </p:sp>
      <p:sp>
        <p:nvSpPr>
          <p:cNvPr id="9" name="TextBox 8">
            <a:extLst>
              <a:ext uri="{FF2B5EF4-FFF2-40B4-BE49-F238E27FC236}">
                <a16:creationId xmlns:a16="http://schemas.microsoft.com/office/drawing/2014/main" xmlns="" id="{C8E98895-CE37-4DD2-8B19-C6153995F960}"/>
              </a:ext>
            </a:extLst>
          </p:cNvPr>
          <p:cNvSpPr txBox="1"/>
          <p:nvPr/>
        </p:nvSpPr>
        <p:spPr>
          <a:xfrm>
            <a:off x="178363" y="6396335"/>
            <a:ext cx="2951544" cy="461665"/>
          </a:xfrm>
          <a:prstGeom prst="rect">
            <a:avLst/>
          </a:prstGeom>
          <a:noFill/>
        </p:spPr>
        <p:txBody>
          <a:bodyPr wrap="square" rtlCol="0">
            <a:spAutoFit/>
          </a:bodyPr>
          <a:lstStyle/>
          <a:p>
            <a:pPr algn="ctr"/>
            <a:r>
              <a:rPr lang="ro-RO" sz="1200" dirty="0" err="1"/>
              <a:t>Image</a:t>
            </a:r>
            <a:r>
              <a:rPr lang="ro-RO" sz="1200" dirty="0"/>
              <a:t> 1: https://svgsilh.com/image/1301942.html </a:t>
            </a:r>
          </a:p>
        </p:txBody>
      </p:sp>
      <p:sp>
        <p:nvSpPr>
          <p:cNvPr id="10" name="Rectangle 9">
            <a:extLst>
              <a:ext uri="{FF2B5EF4-FFF2-40B4-BE49-F238E27FC236}">
                <a16:creationId xmlns:a16="http://schemas.microsoft.com/office/drawing/2014/main" xmlns="" id="{A4B3E54B-5BBB-4BD1-8EE5-E7B4916CD5CA}"/>
              </a:ext>
            </a:extLst>
          </p:cNvPr>
          <p:cNvSpPr/>
          <p:nvPr/>
        </p:nvSpPr>
        <p:spPr>
          <a:xfrm>
            <a:off x="584211" y="1433476"/>
            <a:ext cx="3000629" cy="461665"/>
          </a:xfrm>
          <a:prstGeom prst="rect">
            <a:avLst/>
          </a:prstGeom>
        </p:spPr>
        <p:txBody>
          <a:bodyPr wrap="none">
            <a:spAutoFit/>
          </a:bodyPr>
          <a:lstStyle/>
          <a:p>
            <a:pPr lvl="0" algn="ctr">
              <a:defRPr/>
            </a:pPr>
            <a:r>
              <a:rPr lang="ro-RO" sz="2400" dirty="0">
                <a:solidFill>
                  <a:prstClr val="black"/>
                </a:solidFill>
              </a:rPr>
              <a:t>Islamic </a:t>
            </a:r>
            <a:r>
              <a:rPr lang="ro-RO" sz="2400" dirty="0" err="1">
                <a:solidFill>
                  <a:prstClr val="black"/>
                </a:solidFill>
              </a:rPr>
              <a:t>Crescent</a:t>
            </a:r>
            <a:r>
              <a:rPr lang="ro-RO" sz="2400" dirty="0">
                <a:solidFill>
                  <a:prstClr val="black"/>
                </a:solidFill>
              </a:rPr>
              <a:t> </a:t>
            </a:r>
            <a:r>
              <a:rPr lang="ro-RO" sz="2400" dirty="0" err="1">
                <a:solidFill>
                  <a:prstClr val="black"/>
                </a:solidFill>
              </a:rPr>
              <a:t>moon</a:t>
            </a:r>
            <a:endParaRPr lang="ro-RO" sz="2400" dirty="0">
              <a:solidFill>
                <a:prstClr val="black"/>
              </a:solidFill>
            </a:endParaRPr>
          </a:p>
        </p:txBody>
      </p:sp>
    </p:spTree>
    <p:extLst>
      <p:ext uri="{BB962C8B-B14F-4D97-AF65-F5344CB8AC3E}">
        <p14:creationId xmlns:p14="http://schemas.microsoft.com/office/powerpoint/2010/main" val="5029264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1055</Words>
  <Application>Microsoft Office PowerPoint</Application>
  <PresentationFormat>Bildschirmpräsentation (4:3)</PresentationFormat>
  <Paragraphs>153</Paragraphs>
  <Slides>17</Slides>
  <Notes>15</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17</vt:i4>
      </vt:variant>
    </vt:vector>
  </HeadingPairs>
  <TitlesOfParts>
    <vt:vector size="21" baseType="lpstr">
      <vt:lpstr>Arial</vt:lpstr>
      <vt:lpstr>Calibri</vt:lpstr>
      <vt:lpstr>Roboto</vt:lpstr>
      <vt:lpstr>Office Theme</vt:lpstr>
      <vt:lpstr>DESIGNING THE WORLD AROUND ME: MATHEMATICS AND CULTURAL INSPIRATION IN DESIGN</vt:lpstr>
      <vt:lpstr>Imagine you are a designer of the future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2018-05-06T05:58:35Z</dcterms:created>
  <dcterms:modified xsi:type="dcterms:W3CDTF">2019-10-02T12:07:43Z</dcterms:modified>
</cp:coreProperties>
</file>