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92" r:id="rId2"/>
    <p:sldId id="259" r:id="rId3"/>
    <p:sldId id="261" r:id="rId4"/>
    <p:sldId id="268" r:id="rId5"/>
    <p:sldId id="285" r:id="rId6"/>
    <p:sldId id="286" r:id="rId7"/>
    <p:sldId id="274" r:id="rId8"/>
    <p:sldId id="275" r:id="rId9"/>
    <p:sldId id="291" r:id="rId10"/>
    <p:sldId id="276" r:id="rId11"/>
    <p:sldId id="284" r:id="rId12"/>
    <p:sldId id="278" r:id="rId13"/>
    <p:sldId id="273" r:id="rId14"/>
    <p:sldId id="271" r:id="rId15"/>
    <p:sldId id="287" r:id="rId16"/>
    <p:sldId id="294" r:id="rId17"/>
    <p:sldId id="25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1F57EC-54C1-4A16-B1D1-2FDBA9AD8416}" v="195" dt="2019-03-05T12:38:03.7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452" autoAdjust="0"/>
    <p:restoredTop sz="83189" autoAdjust="0"/>
  </p:normalViewPr>
  <p:slideViewPr>
    <p:cSldViewPr snapToGrid="0" snapToObjects="1">
      <p:cViewPr varScale="1">
        <p:scale>
          <a:sx n="60" d="100"/>
          <a:sy n="60" d="100"/>
        </p:scale>
        <p:origin x="10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8B087-9D84-45D2-907D-8FC54EC052D4}" type="datetimeFigureOut">
              <a:rPr lang="ro-RO" smtClean="0"/>
              <a:t>30.07.2019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F4257-8CC5-44DC-B583-86DB7F489E6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59384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816E7-8C0F-4547-AE53-14796FC594EB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7C5FD-3FDE-BA4F-8F79-D41BDCD5A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16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261298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ommons.wikimedia.org/wiki/File:Lilie_stilisiert_2.svg" TargetMode="External"/><Relationship Id="rId4" Type="http://schemas.openxmlformats.org/officeDocument/2006/relationships/hyperlink" Target="https://commons.wikimedia.org/wiki/File:Wheel_of_Dharma.svg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ilie_stilisiert_2.sv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Εικόνα</a:t>
            </a:r>
            <a:r>
              <a:rPr lang="ro-RO" dirty="0"/>
              <a:t>: </a:t>
            </a:r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Mosque Abu Dhabi Uae Islam: https://www.maxpixel.net/Mosque-Abu-Dhabi-Uae-Islam-Large-Mosque-2823720 (CC0 Public Domain)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7C5FD-3FDE-BA4F-8F79-D41BDCD5AC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04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sz="1200" dirty="0" err="1"/>
              <a:t>Image</a:t>
            </a:r>
            <a:r>
              <a:rPr lang="ro-RO" sz="1200" dirty="0"/>
              <a:t> 1: </a:t>
            </a:r>
            <a:r>
              <a:rPr lang="en-GB" sz="1200" dirty="0"/>
              <a:t>By Kenny Shen - Own work, Public Domain, </a:t>
            </a:r>
            <a:r>
              <a:rPr lang="en-GB" sz="1200" dirty="0">
                <a:hlinkClick r:id="rId3"/>
              </a:rPr>
              <a:t>https://commons.wikimedia.org/w/index.php?curid=2612981</a:t>
            </a:r>
            <a:endParaRPr lang="ro-RO" sz="1200" dirty="0"/>
          </a:p>
          <a:p>
            <a:r>
              <a:rPr lang="ro-RO" sz="1200" dirty="0" err="1"/>
              <a:t>Image</a:t>
            </a:r>
            <a:r>
              <a:rPr lang="ro-RO" sz="1200" dirty="0"/>
              <a:t> 2: </a:t>
            </a:r>
            <a:r>
              <a:rPr lang="ro-RO" sz="1200" dirty="0">
                <a:hlinkClick r:id="rId4"/>
              </a:rPr>
              <a:t>https://commons.wikimedia.org/wiki/File:Wheel_of_Dharma.svg</a:t>
            </a:r>
            <a:endParaRPr lang="ro-RO" sz="1200" dirty="0"/>
          </a:p>
          <a:p>
            <a:r>
              <a:rPr lang="ro-RO" sz="1200" dirty="0" err="1"/>
              <a:t>Image</a:t>
            </a:r>
            <a:r>
              <a:rPr lang="ro-RO" sz="1200" dirty="0"/>
              <a:t> 3: </a:t>
            </a:r>
            <a:r>
              <a:rPr lang="ro-RO" sz="1200" dirty="0">
                <a:hlinkClick r:id="rId5"/>
              </a:rPr>
              <a:t>https://commons.wikimedia.org/wiki/File:Lilie_stilisiert_2.svg</a:t>
            </a:r>
            <a:r>
              <a:rPr lang="ro-RO" sz="1200" dirty="0"/>
              <a:t> </a:t>
            </a:r>
          </a:p>
          <a:p>
            <a:endParaRPr lang="ro-RO" dirty="0"/>
          </a:p>
          <a:p>
            <a:r>
              <a:rPr lang="ro-RO" dirty="0"/>
              <a:t>More on religious symbols: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https://www.ancient-symbols.com/religious_symbols.html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39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err="1"/>
              <a:t>Image</a:t>
            </a:r>
            <a:r>
              <a:rPr lang="ro-RO" dirty="0"/>
              <a:t> 1: https://svgsilh.com/image/880816.html</a:t>
            </a:r>
          </a:p>
          <a:p>
            <a:r>
              <a:rPr lang="ro-RO" dirty="0" err="1"/>
              <a:t>Image</a:t>
            </a:r>
            <a:r>
              <a:rPr lang="ro-RO" dirty="0"/>
              <a:t> 2: https://commons.wikimedia.org/wiki/File:Triskele-Symbol-spiral-five-thirds-turns.svg</a:t>
            </a:r>
          </a:p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87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err="1"/>
              <a:t>Image</a:t>
            </a:r>
            <a:r>
              <a:rPr lang="ro-RO" dirty="0"/>
              <a:t> 1: https://commons.wikimedia.org/wiki/File:Starofdavid.png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dirty="0" err="1"/>
              <a:t>Image</a:t>
            </a:r>
            <a:r>
              <a:rPr lang="ro-RO" sz="1200" dirty="0"/>
              <a:t> 2: </a:t>
            </a:r>
            <a:r>
              <a:rPr lang="ro-RO" sz="1200" dirty="0">
                <a:hlinkClick r:id="rId3"/>
              </a:rPr>
              <a:t>https://commons.wikimedia.org/wiki/File:Lilie_stilisiert_2.svg</a:t>
            </a:r>
            <a:r>
              <a:rPr lang="ro-RO" sz="12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 err="1"/>
              <a:t>Image</a:t>
            </a:r>
            <a:r>
              <a:rPr lang="ro-RO" dirty="0"/>
              <a:t> 3: St </a:t>
            </a:r>
            <a:r>
              <a:rPr lang="ro-RO" dirty="0" err="1"/>
              <a:t>Peter's</a:t>
            </a:r>
            <a:r>
              <a:rPr lang="ro-RO" dirty="0"/>
              <a:t> Church, </a:t>
            </a:r>
            <a:r>
              <a:rPr lang="ro-RO" dirty="0" err="1"/>
              <a:t>Wallingford</a:t>
            </a:r>
            <a:r>
              <a:rPr lang="ro-RO" dirty="0"/>
              <a:t>/ </a:t>
            </a:r>
            <a:r>
              <a:rPr lang="ro-R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Wallingford</a:t>
            </a:r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o-R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Castle</a:t>
            </a:r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o-RO" dirty="0"/>
              <a:t> https://medievalmosaic.com/wp-content/uploads/2017/11/Dsc08386-1.jpg</a:t>
            </a:r>
          </a:p>
          <a:p>
            <a:endParaRPr lang="ro-R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Περισσότερα</a:t>
            </a:r>
            <a:r>
              <a:rPr lang="el-GR" baseline="0" dirty="0"/>
              <a:t> για θρησκευτικά σύμβολα</a:t>
            </a:r>
            <a:r>
              <a:rPr lang="el-GR" dirty="0"/>
              <a:t>: </a:t>
            </a:r>
            <a:r>
              <a:rPr lang="el-GR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https://www.ancient-symbols.com/religious_symbols.html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Τα τρία φύλλα αναπαριστούν τις μεσαιωνικές κοινωνικές τάξεις: αυτοί που δούλευαν, αυτοί που μάχονταν, αυτοί που προσεύχονταν.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65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Περισσότερα</a:t>
            </a:r>
            <a:r>
              <a:rPr lang="el-GR" baseline="0" dirty="0"/>
              <a:t> στο </a:t>
            </a:r>
            <a:r>
              <a:rPr lang="ro-RO" dirty="0"/>
              <a:t>https://www.newscientist.com/article/dn11235-medieval-islamic-tiling-reveals-mathematical-savvy/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89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err="1"/>
              <a:t>Image</a:t>
            </a:r>
            <a:r>
              <a:rPr lang="ro-RO" dirty="0"/>
              <a:t>: https://commons.wikimedia.org/wiki/File:Shah_Nematollah_Vali_Shrine_13_detail.jpg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07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0" i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Το πλακόστρωτο πάτωμα του Αρχαιολογικού Μουσείου της Σεβίλλης, Ισπανία.</a:t>
            </a:r>
            <a:r>
              <a:rPr lang="el-GR" sz="1200" b="0" i="0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l-GR" sz="1200" b="0" i="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Ημι</a:t>
            </a:r>
            <a:r>
              <a:rPr lang="el-GR" sz="1200" b="0" i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-κανονική πλακόστρωση</a:t>
            </a:r>
            <a:r>
              <a:rPr lang="ro-RO" sz="1200" b="0" i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 </a:t>
            </a:r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dirty="0"/>
              <a:t>https://commons.wikimedia.org/wiki/File:Semi-regular-floor-3464.JPG</a:t>
            </a:r>
            <a:r>
              <a:rPr lang="ro-RO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6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</a:t>
            </a:r>
            <a:r>
              <a:rPr lang="ro-R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 https://commons.wikimedia.org/wiki/File:Wuhan_-_Future_City_-_Area_G_-_P1530366.JPG (CC BY-SA)</a:t>
            </a:r>
          </a:p>
          <a:p>
            <a:r>
              <a:rPr lang="ro-R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ro-R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o-R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</a:t>
            </a:r>
            <a:r>
              <a:rPr lang="ro-R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o-R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subject</a:t>
            </a:r>
            <a:r>
              <a:rPr lang="ro-R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o-R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ro-R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copyright): https://edition.cnn.com/style/article/tale-of-tomorrow-architecture-utopia/index.html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1879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Περισσότερα στο </a:t>
            </a:r>
            <a:r>
              <a:rPr lang="ro-RO" dirty="0"/>
              <a:t>http://www.sigd.org/resources/basic-design-principles/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Περίπου</a:t>
            </a:r>
            <a:r>
              <a:rPr lang="el-GR" sz="1200" b="0" i="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το</a:t>
            </a:r>
            <a:r>
              <a:rPr lang="ro-RO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90% </a:t>
            </a:r>
            <a:r>
              <a:rPr lang="el-GR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των μοτίβων και των συνθέσεων που θα δείτε ποτέ, μπορούν να κατηγοριοποιηθούν στις τέσσερις, πέντε ή έξι αναδιπλώσεις.</a:t>
            </a:r>
            <a:endParaRPr/>
          </a:p>
        </p:txBody>
      </p:sp>
      <p:sp>
        <p:nvSpPr>
          <p:cNvPr id="193" name="Google Shape;19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1184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err="1"/>
              <a:t>Image</a:t>
            </a:r>
            <a:r>
              <a:rPr lang="ro-RO" dirty="0"/>
              <a:t> 1: https://commons.wikimedia.org/wiki/File:Penrose_sun_3.svg</a:t>
            </a:r>
          </a:p>
          <a:p>
            <a:r>
              <a:rPr lang="ro-RO" dirty="0" err="1"/>
              <a:t>Other</a:t>
            </a:r>
            <a:r>
              <a:rPr lang="ro-RO" dirty="0"/>
              <a:t>: https://commons.wikimedia.org/wiki/File:Penrose7.gif  (Public </a:t>
            </a:r>
            <a:r>
              <a:rPr lang="ro-RO" dirty="0" err="1"/>
              <a:t>Domain</a:t>
            </a:r>
            <a:r>
              <a:rPr lang="ro-RO" dirty="0"/>
              <a:t>)</a:t>
            </a:r>
          </a:p>
          <a:p>
            <a:r>
              <a:rPr lang="ro-RO" dirty="0" err="1"/>
              <a:t>Image</a:t>
            </a:r>
            <a:r>
              <a:rPr lang="ro-RO" dirty="0"/>
              <a:t> 2: https://commons.wikimedia.org/wiki/File:SSS_Penrose_tiling,_4iter,_star.svg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73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https://commons.wikimedia.org/wiki/File:Hugieia-pentagram.svg</a:t>
            </a:r>
          </a:p>
          <a:p>
            <a:endParaRPr lang="ro-RO" dirty="0"/>
          </a:p>
          <a:p>
            <a:r>
              <a:rPr lang="ro-RO" dirty="0" err="1"/>
              <a:t>Other</a:t>
            </a:r>
            <a:r>
              <a:rPr lang="ro-RO" dirty="0"/>
              <a:t> </a:t>
            </a:r>
            <a:r>
              <a:rPr lang="ro-RO" dirty="0" err="1"/>
              <a:t>info</a:t>
            </a:r>
            <a:r>
              <a:rPr lang="ro-RO" dirty="0"/>
              <a:t>: https://en.wikipedia.org/wiki/Pentagram</a:t>
            </a:r>
          </a:p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5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err="1"/>
              <a:t>Image</a:t>
            </a:r>
            <a:r>
              <a:rPr lang="ro-RO" dirty="0"/>
              <a:t> 1: https://commons.wikimedia.org/wiki/File:Starofdavid.png</a:t>
            </a:r>
          </a:p>
          <a:p>
            <a:r>
              <a:rPr lang="ro-RO" dirty="0" err="1"/>
              <a:t>Image</a:t>
            </a:r>
            <a:r>
              <a:rPr lang="ro-RO" dirty="0"/>
              <a:t> 2: https://commons.wikimedia.org/wiki/File:Calanit006.jpg</a:t>
            </a:r>
          </a:p>
          <a:p>
            <a:r>
              <a:rPr lang="ro-RO" dirty="0" err="1"/>
              <a:t>Image</a:t>
            </a:r>
            <a:r>
              <a:rPr lang="ro-RO" dirty="0"/>
              <a:t> 3: https://commons.wikimedia.org/wiki/File:Goe_Platz_der_Synagoge_Detail_2.jpg</a:t>
            </a:r>
          </a:p>
          <a:p>
            <a:endParaRPr lang="ro-RO" dirty="0"/>
          </a:p>
          <a:p>
            <a:r>
              <a:rPr lang="ro-RO" dirty="0" err="1"/>
              <a:t>Other</a:t>
            </a:r>
            <a:r>
              <a:rPr lang="ro-RO" dirty="0"/>
              <a:t> </a:t>
            </a:r>
            <a:r>
              <a:rPr lang="ro-RO" dirty="0" err="1"/>
              <a:t>image</a:t>
            </a:r>
            <a:r>
              <a:rPr lang="ro-RO" dirty="0"/>
              <a:t>: https://commons.wikimedia.org/wiki/File:Leningrad_Codex_Carpet_page_e.jpg</a:t>
            </a:r>
          </a:p>
          <a:p>
            <a:endParaRPr lang="ro-RO" dirty="0"/>
          </a:p>
          <a:p>
            <a:r>
              <a:rPr lang="el-GR" dirty="0"/>
              <a:t>Περισσότερα για θρησκευτικά σύμβολα</a:t>
            </a:r>
            <a:r>
              <a:rPr lang="ro-RO" dirty="0"/>
              <a:t>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https://www.ancient-symbols.com/religious_symbols.html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47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 err="1"/>
              <a:t>Image</a:t>
            </a:r>
            <a:r>
              <a:rPr lang="ro-RO" dirty="0"/>
              <a:t> 1: Boris23 (talk · </a:t>
            </a:r>
            <a:r>
              <a:rPr lang="ro-RO" dirty="0" err="1"/>
              <a:t>contribs</a:t>
            </a:r>
            <a:r>
              <a:rPr lang="ro-RO" dirty="0"/>
              <a:t>) [Public </a:t>
            </a:r>
            <a:r>
              <a:rPr lang="ro-RO" dirty="0" err="1"/>
              <a:t>domain</a:t>
            </a:r>
            <a:r>
              <a:rPr lang="ro-RO" dirty="0"/>
              <a:t>]  https://commons.wikimedia.org/wiki/File:Christian_cross.svg </a:t>
            </a:r>
          </a:p>
          <a:p>
            <a:r>
              <a:rPr lang="ro-RO" dirty="0" err="1"/>
              <a:t>Image</a:t>
            </a:r>
            <a:r>
              <a:rPr lang="ro-RO" dirty="0"/>
              <a:t> 2: https://commons.wikimedia.org/wiki/File:Coa_Illustration_Cross_Carolingian.svg</a:t>
            </a:r>
          </a:p>
          <a:p>
            <a:r>
              <a:rPr lang="ro-RO" dirty="0" err="1"/>
              <a:t>Image</a:t>
            </a:r>
            <a:r>
              <a:rPr lang="ro-RO" dirty="0"/>
              <a:t> 3: https://commons.wikimedia.org/wiki/File:Christian_hospital,_tiled_cross_symbol,from_Mr._Isa_Bahadori_works_in_Isfahan..JPG</a:t>
            </a:r>
          </a:p>
          <a:p>
            <a:endParaRPr lang="ro-RO" dirty="0"/>
          </a:p>
          <a:p>
            <a:r>
              <a:rPr lang="el-GR" dirty="0"/>
              <a:t>Περισσότερα για θρησκευτικά σύμβολα: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https://www.ancient-symbols.com/religious_symbols.html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56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Img1: </a:t>
            </a:r>
            <a:r>
              <a:rPr lang="ro-RO" dirty="0" err="1"/>
              <a:t>Crescent</a:t>
            </a:r>
            <a:r>
              <a:rPr lang="ro-RO" dirty="0"/>
              <a:t> </a:t>
            </a:r>
            <a:r>
              <a:rPr lang="ro-RO" dirty="0" err="1"/>
              <a:t>Moon</a:t>
            </a:r>
            <a:r>
              <a:rPr lang="ro-RO" dirty="0"/>
              <a:t>: https://svgsilh.com/image/1301942.html (Public </a:t>
            </a:r>
            <a:r>
              <a:rPr lang="ro-RO" dirty="0" err="1"/>
              <a:t>Domain</a:t>
            </a:r>
            <a:r>
              <a:rPr lang="ro-RO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/>
              <a:t>Img2: </a:t>
            </a:r>
            <a:r>
              <a:rPr lang="ro-R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Mosque</a:t>
            </a:r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Abu Dhabi </a:t>
            </a:r>
            <a:r>
              <a:rPr lang="ro-R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Uae</a:t>
            </a:r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Islam: https://www.maxpixel.net/Mosque-Abu-Dhabi-Uae-Islam-Large-Mosque-2823720 (CC0 Public </a:t>
            </a:r>
            <a:r>
              <a:rPr lang="ro-R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Domain</a:t>
            </a:r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ro-RO" dirty="0"/>
          </a:p>
          <a:p>
            <a:r>
              <a:rPr lang="el-GR" dirty="0"/>
              <a:t>Περισσότερα για θρησκευτικά σύμβολα</a:t>
            </a:r>
            <a:r>
              <a:rPr lang="ro-RO" dirty="0"/>
              <a:t>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https://www.ancient-symbols.com/religious_symbols.html</a:t>
            </a:r>
            <a:endParaRPr lang="ro-R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Άλλα παραδείγματα διακόσμησης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https://www.dreamstime.com/royalty-free-stock-photography-islam-pattern-texture-background-image17194657</a:t>
            </a:r>
          </a:p>
          <a:p>
            <a:r>
              <a:rPr lang="en-US" dirty="0"/>
              <a:t>https://www.maxpixel.net/Travel-Abu-Dhabi-Mosque-White-Orient-Architecture-615415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7C5FD-3FDE-BA4F-8F79-D41BDCD5AC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99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3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7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0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0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4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7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2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1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7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7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9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93510-4D80-6849-883F-DFF57B9D0F50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C6420-9A8E-694A-8D06-3321B402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7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ewscientist.com/article/dn11235-medieval-islamic-tiling-reveals-mathematical-savvy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lickr.com/photos/47714974@N0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ons.wikimedia.org/wiki/User:AnnekeBar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emonstrations.wolfram.com/TheMysticRos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tereaestudios.com/docs_html/arsqubica_htm/index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Pentagram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86%CF%83%CF%84%CF%81%CE%BF_%CF%84%CE%BF%CF%85_%CE%94%CE%B1%CE%B2%CE%AF%CE%B4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commons.wikimedia.org/wiki/Anemone_coronari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G%C3%B6ttingen" TargetMode="Externa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5F4B3F-65BF-414C-8476-ED71D616ED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3" r="9646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882442" y="2714171"/>
            <a:ext cx="4261558" cy="415011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prstClr val="black"/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25991" y="3809010"/>
            <a:ext cx="3470988" cy="1311128"/>
          </a:xfrm>
        </p:spPr>
        <p:txBody>
          <a:bodyPr vert="horz" wrap="square" lIns="91440" tIns="45720" rIns="9144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l-GR" sz="2200" b="1" dirty="0"/>
              <a:t>ΚΑΤΑΣΚΕΥΕΣ ΣΤΟΝ ΚΟΣΜΟ ΓΥΡΩ ΜΟΥ:</a:t>
            </a:r>
            <a:br>
              <a:rPr lang="el-GR" sz="2200" b="1" dirty="0"/>
            </a:br>
            <a:r>
              <a:rPr lang="el-GR" sz="2200" b="1" dirty="0"/>
              <a:t>ΜΑΘΗΜΑΤΙΚΑ ΚΑΙ ΠΟΛΙΤΙΣΤΙΚΗ ΕΜΠΝΕΥΣΗ</a:t>
            </a:r>
            <a:endParaRPr lang="en-US" sz="2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10703" y="515421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049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E7C1FD0-E0ED-405E-BD5E-D73C93894F00}"/>
              </a:ext>
            </a:extLst>
          </p:cNvPr>
          <p:cNvSpPr txBox="1"/>
          <p:nvPr/>
        </p:nvSpPr>
        <p:spPr>
          <a:xfrm>
            <a:off x="772773" y="6175972"/>
            <a:ext cx="89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 err="1"/>
              <a:t>Image</a:t>
            </a:r>
            <a:r>
              <a:rPr lang="ro-RO" sz="1200" dirty="0"/>
              <a:t> 1: </a:t>
            </a:r>
            <a:r>
              <a:rPr lang="en-GB" sz="1200" dirty="0"/>
              <a:t>By Kenny Shen - Own work, Public Domain, https://commons.wikimedia.org/w/index.php?curid=2612981</a:t>
            </a:r>
            <a:endParaRPr lang="ro-RO" sz="1200" dirty="0"/>
          </a:p>
          <a:p>
            <a:r>
              <a:rPr lang="ro-RO" sz="1200" dirty="0" err="1"/>
              <a:t>Image</a:t>
            </a:r>
            <a:r>
              <a:rPr lang="ro-RO" sz="1200" dirty="0"/>
              <a:t> 2: https://commons.wikimedia.org/wiki/File:Wheel_of_Dharma.svg</a:t>
            </a:r>
          </a:p>
          <a:p>
            <a:r>
              <a:rPr lang="ro-RO" sz="1200" dirty="0" err="1"/>
              <a:t>Image</a:t>
            </a:r>
            <a:r>
              <a:rPr lang="ro-RO" sz="1200" dirty="0"/>
              <a:t> 3: https://commons.wikimedia.org/wiki/File:Lilie_stilisiert_2.svg </a:t>
            </a:r>
          </a:p>
        </p:txBody>
      </p:sp>
      <p:sp>
        <p:nvSpPr>
          <p:cNvPr id="9" name="Google Shape;166;p22">
            <a:extLst>
              <a:ext uri="{FF2B5EF4-FFF2-40B4-BE49-F238E27FC236}">
                <a16:creationId xmlns:a16="http://schemas.microsoft.com/office/drawing/2014/main" id="{16CAD2CD-3FE4-4F24-B81A-9E885BA08668}"/>
              </a:ext>
            </a:extLst>
          </p:cNvPr>
          <p:cNvSpPr/>
          <p:nvPr/>
        </p:nvSpPr>
        <p:spPr>
          <a:xfrm>
            <a:off x="2797537" y="173584"/>
            <a:ext cx="3352173" cy="770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Σύμβολα</a:t>
            </a:r>
            <a:r>
              <a:rPr lang="ro-RO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ro-RO" sz="36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(4/5)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67;p22">
            <a:extLst>
              <a:ext uri="{FF2B5EF4-FFF2-40B4-BE49-F238E27FC236}">
                <a16:creationId xmlns:a16="http://schemas.microsoft.com/office/drawing/2014/main" id="{49C3B879-4CCF-454B-B8E2-42EBD46EC60A}"/>
              </a:ext>
            </a:extLst>
          </p:cNvPr>
          <p:cNvSpPr/>
          <p:nvPr/>
        </p:nvSpPr>
        <p:spPr>
          <a:xfrm>
            <a:off x="1691303" y="756170"/>
            <a:ext cx="7120328" cy="594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Yin-Yang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</a:t>
            </a:r>
            <a:r>
              <a:rPr lang="ro-R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yin</a:t>
            </a:r>
            <a:r>
              <a:rPr lang="ro-R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σκοτεινή δίνη</a:t>
            </a:r>
            <a:r>
              <a:rPr lang="ro-R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σχετίζεται με τις σκιές</a:t>
            </a:r>
            <a:r>
              <a:rPr lang="ro-R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την θηλυκότητα</a:t>
            </a:r>
            <a:r>
              <a:rPr lang="ro-R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και μέσω ενός κύματος:</a:t>
            </a:r>
            <a:r>
              <a:rPr lang="ro-R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του</a:t>
            </a:r>
            <a:r>
              <a:rPr lang="ro-R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yang</a:t>
            </a:r>
            <a:r>
              <a:rPr lang="ro-R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φωτεινή δίνη</a:t>
            </a:r>
            <a:r>
              <a:rPr lang="ro-R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αναπαριστά την φωτεινότητα</a:t>
            </a:r>
            <a:r>
              <a:rPr lang="ro-R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πάθος και την ανάπτυξη</a:t>
            </a:r>
            <a:r>
              <a:rPr lang="ro-R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l-GR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Dharmachakra </a:t>
            </a:r>
            <a:r>
              <a:rPr lang="ro-R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ρόδα </a:t>
            </a:r>
            <a:r>
              <a:rPr lang="ro-R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Dharma) – </a:t>
            </a: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χρησιμοποιείται στον Βουδισμό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ένα σύμβολο για το ιδανικό βασίλειο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l-GR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Μόνο η Αλήθεια θριαμβεύει</a:t>
            </a:r>
            <a:r>
              <a:rPr lang="ro-R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Fleur-de-lis</a:t>
            </a:r>
            <a:r>
              <a:rPr lang="ro-R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(flower-de-luce/ </a:t>
            </a: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κρίνος</a:t>
            </a:r>
            <a:r>
              <a:rPr lang="ro-R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Τα τρία φύλλα αναπαριστούν τις μεσαιωνικές κοινωνικές τάξεις</a:t>
            </a:r>
            <a:r>
              <a:rPr lang="ro-R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αυτοί που δούλευαν</a:t>
            </a:r>
            <a:r>
              <a:rPr lang="ro-R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αυτοί που μάχονταν,</a:t>
            </a:r>
            <a:r>
              <a:rPr lang="ro-R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αυτοί που προσεύχονταν</a:t>
            </a:r>
            <a:r>
              <a:rPr lang="ro-R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Χρησιμοποιούταν ιδιαίτερα από τους Ιππότες της Δύσης</a:t>
            </a:r>
            <a:r>
              <a:rPr lang="ro-R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69;p22" descr="C:\Users\Olimpius Istrate\Google Drive\dfp\proiect_PiCaM\lucru\curriculum\draft_UoB\R02_buddhism-symbol.jpg">
            <a:extLst>
              <a:ext uri="{FF2B5EF4-FFF2-40B4-BE49-F238E27FC236}">
                <a16:creationId xmlns:a16="http://schemas.microsoft.com/office/drawing/2014/main" id="{4A1890FA-58FA-4012-966A-D5F3C3C4411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046" y="2324389"/>
            <a:ext cx="1369460" cy="1282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E896DD6-1C49-4666-A332-7A140631F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69" y="771160"/>
            <a:ext cx="1099967" cy="1099967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FEA3962B-DFF2-4824-A2B4-7DE7EEABC9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63" y="4060398"/>
            <a:ext cx="770178" cy="132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4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impius Istrate\Google Drive\dfp\proiect_PiCaM\lucru\curriculum\draft_UoB\Y01_share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142" y="1441484"/>
            <a:ext cx="1085255" cy="120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70693" y="346804"/>
            <a:ext cx="3042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3600" b="1" dirty="0"/>
              <a:t>Σύμβολα</a:t>
            </a:r>
            <a:r>
              <a:rPr lang="ro-RO" sz="3600" b="1" dirty="0"/>
              <a:t>   </a:t>
            </a:r>
            <a:r>
              <a:rPr lang="ro-RO" sz="3600" b="1" dirty="0">
                <a:solidFill>
                  <a:prstClr val="black"/>
                </a:solidFill>
              </a:rPr>
              <a:t> </a:t>
            </a:r>
            <a:r>
              <a:rPr lang="ro-RO" sz="2800" dirty="0">
                <a:solidFill>
                  <a:prstClr val="black"/>
                </a:solidFill>
              </a:rPr>
              <a:t>(</a:t>
            </a:r>
            <a:r>
              <a:rPr lang="en-GB" sz="2800" dirty="0">
                <a:solidFill>
                  <a:prstClr val="black"/>
                </a:solidFill>
              </a:rPr>
              <a:t>5</a:t>
            </a:r>
            <a:r>
              <a:rPr lang="ro-RO" sz="2800" dirty="0">
                <a:solidFill>
                  <a:prstClr val="black"/>
                </a:solidFill>
              </a:rPr>
              <a:t>/</a:t>
            </a:r>
            <a:r>
              <a:rPr lang="en-GB" sz="2800" dirty="0">
                <a:solidFill>
                  <a:prstClr val="black"/>
                </a:solidFill>
              </a:rPr>
              <a:t>5</a:t>
            </a:r>
            <a:r>
              <a:rPr lang="ro-RO" sz="2800" dirty="0">
                <a:solidFill>
                  <a:prstClr val="black"/>
                </a:solidFill>
              </a:rPr>
              <a:t>)</a:t>
            </a:r>
            <a:endParaRPr lang="en-US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213520-E1FA-4D0F-834A-D50DE483A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135" y="4086159"/>
            <a:ext cx="1191408" cy="11169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C1242B-8848-461D-A2FB-72ABDC282A06}"/>
              </a:ext>
            </a:extLst>
          </p:cNvPr>
          <p:cNvSpPr txBox="1"/>
          <p:nvPr/>
        </p:nvSpPr>
        <p:spPr>
          <a:xfrm>
            <a:off x="379141" y="6351731"/>
            <a:ext cx="8602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 err="1"/>
              <a:t>Image</a:t>
            </a:r>
            <a:r>
              <a:rPr lang="ro-RO" sz="1200" dirty="0"/>
              <a:t> 1: https://svgsilh.com/image/880816.html</a:t>
            </a:r>
          </a:p>
          <a:p>
            <a:r>
              <a:rPr lang="ro-RO" sz="1200" dirty="0" err="1"/>
              <a:t>Image</a:t>
            </a:r>
            <a:r>
              <a:rPr lang="ro-RO" sz="1200" dirty="0"/>
              <a:t> 2: https://commons.wikimedia.org/wiki/File:Triskele-Symbol-spiral-five-thirds-turns.svg</a:t>
            </a:r>
          </a:p>
        </p:txBody>
      </p:sp>
      <p:sp>
        <p:nvSpPr>
          <p:cNvPr id="10" name="Google Shape;177;p23">
            <a:extLst>
              <a:ext uri="{FF2B5EF4-FFF2-40B4-BE49-F238E27FC236}">
                <a16:creationId xmlns:a16="http://schemas.microsoft.com/office/drawing/2014/main" id="{608CB5EE-B19B-4C73-B475-48AC8E3FD4A4}"/>
              </a:ext>
            </a:extLst>
          </p:cNvPr>
          <p:cNvSpPr/>
          <p:nvPr/>
        </p:nvSpPr>
        <p:spPr>
          <a:xfrm>
            <a:off x="2923082" y="1101575"/>
            <a:ext cx="5216577" cy="2447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σύμβολο διαμοιρασμού </a:t>
            </a:r>
            <a:r>
              <a:rPr lang="ro-R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χρησιμοποιείται στο </a:t>
            </a:r>
            <a:r>
              <a:rPr lang="ro-R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 </a:t>
            </a: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για να αναγνωρίζεται ένα κοινόχρηστο περιεχόμενο</a:t>
            </a:r>
            <a:r>
              <a:rPr lang="ro-R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Επιδιώκει να μεταδώσει οπτικά την πράξη της κοινής χρήσης, αναπαριστώντας ένα χέρι που δίνει ένα αντικείμενο σε ένα άλλο χέρι, ενώ παράλληλα αντιπροσωπεύει ένα μάτι που κοιτά</a:t>
            </a:r>
            <a:endParaRPr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79;p23">
            <a:extLst>
              <a:ext uri="{FF2B5EF4-FFF2-40B4-BE49-F238E27FC236}">
                <a16:creationId xmlns:a16="http://schemas.microsoft.com/office/drawing/2014/main" id="{6CBFB890-6059-442C-989B-BE716E74C1D5}"/>
              </a:ext>
            </a:extLst>
          </p:cNvPr>
          <p:cNvSpPr/>
          <p:nvPr/>
        </p:nvSpPr>
        <p:spPr>
          <a:xfrm>
            <a:off x="843906" y="3876106"/>
            <a:ext cx="542041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Triskelion</a:t>
            </a:r>
            <a:r>
              <a:rPr lang="ro-R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ένα αρχαίο Κέλτικο σύμβολο που βρέθηκε σε πολλά μέρη όπως ή Μάλτα (4400 – 3600 </a:t>
            </a:r>
            <a:r>
              <a:rPr lang="el-G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π.Χ.</a:t>
            </a: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ro-R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και η Ιρλανδία</a:t>
            </a:r>
            <a:r>
              <a:rPr lang="ro-R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περίπου το</a:t>
            </a:r>
            <a:r>
              <a:rPr lang="ro-R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3200 </a:t>
            </a:r>
            <a:r>
              <a:rPr lang="el-G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π.Χ.</a:t>
            </a:r>
            <a:r>
              <a:rPr lang="ro-R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Αντιπροσωπεύει πολλά πράγματα που έχουν τριπλή φύση: για παράδειγμα την κίνηση της ζωής που αποτελείται από το παρελθόν, το παρόν και το μέλλον</a:t>
            </a:r>
            <a:r>
              <a:rPr lang="ro-R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3663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9335" y="346804"/>
            <a:ext cx="4625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3600" b="1" dirty="0"/>
              <a:t>Συνδυασμοί Συμβόλων</a:t>
            </a:r>
            <a:endParaRPr lang="en-US" sz="3600" i="1" dirty="0"/>
          </a:p>
        </p:txBody>
      </p:sp>
      <p:pic>
        <p:nvPicPr>
          <p:cNvPr id="5122" name="Picture 2" descr="C:\Users\Olimpius Istrate\Google Drive\dfp\proiect_PiCaM\lucru\curriculum\draft_UoB\Jewish_Star_of_David_fleur_de_l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561" y="1788297"/>
            <a:ext cx="3996812" cy="299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Olimpius Istrate\Google Drive\dfp\proiect_PiCaM\lucru\curriculum\draft_UoB\R06_fleur-de-ly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21" y="5063270"/>
            <a:ext cx="818939" cy="84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03370" y="2847373"/>
            <a:ext cx="38581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Το Αστέρι του Δαυίδ</a:t>
            </a:r>
            <a:r>
              <a:rPr lang="el-G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(ή η ασπίδα του Δαυίδ)</a:t>
            </a:r>
            <a:endParaRPr lang="el-GR" sz="2000" dirty="0"/>
          </a:p>
          <a:p>
            <a:pPr lvl="0"/>
            <a:r>
              <a:rPr lang="el-G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Τα δύο συνδεδεμένα τρίγωνα μπορεί να αντιπροσωπεύουν την αμοιβαία σχέση μεταξύ της ανθρώπινης ύπαρξης και του Θεού.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760220-DA82-458B-9D79-A80B32C54B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021" y="1712252"/>
            <a:ext cx="1094446" cy="10944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3CC862-2125-4D14-9D0F-568CAD41AA17}"/>
              </a:ext>
            </a:extLst>
          </p:cNvPr>
          <p:cNvSpPr/>
          <p:nvPr/>
        </p:nvSpPr>
        <p:spPr>
          <a:xfrm>
            <a:off x="1704211" y="5185636"/>
            <a:ext cx="3858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/>
              <a:t>Fleur-de-lis</a:t>
            </a:r>
            <a:r>
              <a:rPr lang="ro-RO" dirty="0"/>
              <a:t> </a:t>
            </a:r>
            <a:endParaRPr lang="el-GR" dirty="0"/>
          </a:p>
          <a:p>
            <a:r>
              <a:rPr lang="el-GR" dirty="0"/>
              <a:t>Οι τρεις κοινωνικές τάξεις.</a:t>
            </a:r>
            <a:endParaRPr lang="ro-RO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FD7E8-898E-4B32-8321-61D068F7201D}"/>
              </a:ext>
            </a:extLst>
          </p:cNvPr>
          <p:cNvSpPr/>
          <p:nvPr/>
        </p:nvSpPr>
        <p:spPr>
          <a:xfrm>
            <a:off x="4771741" y="4887270"/>
            <a:ext cx="3996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/>
              <a:t>Πλακάκια στην εκκλησία </a:t>
            </a:r>
            <a:r>
              <a:rPr lang="ro-RO" dirty="0"/>
              <a:t>St Peter’s,</a:t>
            </a:r>
            <a:endParaRPr lang="el-GR" dirty="0"/>
          </a:p>
          <a:p>
            <a:pPr algn="ctr"/>
            <a:r>
              <a:rPr lang="ro-RO" dirty="0"/>
              <a:t> </a:t>
            </a:r>
            <a:r>
              <a:rPr lang="el-GR" dirty="0"/>
              <a:t>στο </a:t>
            </a:r>
            <a:r>
              <a:rPr lang="ro-RO" dirty="0"/>
              <a:t>Wallingford</a:t>
            </a:r>
            <a:r>
              <a:rPr lang="el-GR" dirty="0"/>
              <a:t>.</a:t>
            </a:r>
            <a:endParaRPr lang="ro-RO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9E940A-5383-4E9A-8EDA-ABBEBDA2D3AA}"/>
              </a:ext>
            </a:extLst>
          </p:cNvPr>
          <p:cNvSpPr txBox="1"/>
          <p:nvPr/>
        </p:nvSpPr>
        <p:spPr>
          <a:xfrm>
            <a:off x="379141" y="6173315"/>
            <a:ext cx="8602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 err="1"/>
              <a:t>Image</a:t>
            </a:r>
            <a:r>
              <a:rPr lang="ro-RO" sz="1200" dirty="0"/>
              <a:t> 1: https://commons.wikimedia.org/wiki/File:Starofdavid.png</a:t>
            </a:r>
          </a:p>
          <a:p>
            <a:pPr lvl="0">
              <a:defRPr/>
            </a:pPr>
            <a:r>
              <a:rPr lang="ro-RO" sz="1200" dirty="0" err="1"/>
              <a:t>Image</a:t>
            </a:r>
            <a:r>
              <a:rPr lang="ro-RO" sz="1200" dirty="0"/>
              <a:t> 2: https://commons.wikimedia.org/wiki/File:Lilie_stilisiert_2.svg </a:t>
            </a:r>
          </a:p>
          <a:p>
            <a:pPr lvl="0">
              <a:defRPr/>
            </a:pPr>
            <a:r>
              <a:rPr lang="ro-RO" sz="1200" dirty="0" err="1"/>
              <a:t>Image</a:t>
            </a:r>
            <a:r>
              <a:rPr lang="ro-RO" sz="1200" dirty="0"/>
              <a:t> 3: https://medievalmosaic.com/wp-content/uploads/2017/11/Dsc08386-1.jpg</a:t>
            </a:r>
          </a:p>
        </p:txBody>
      </p:sp>
    </p:spTree>
    <p:extLst>
      <p:ext uri="{BB962C8B-B14F-4D97-AF65-F5344CB8AC3E}">
        <p14:creationId xmlns:p14="http://schemas.microsoft.com/office/powerpoint/2010/main" val="2830211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25167"/>
            <a:ext cx="90289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Μεσαιωνικές Ισλαμικές πλακοστρώσεις που αποκαλύπτουν μαθηματική πρακτική</a:t>
            </a:r>
            <a:endParaRPr lang="el-GR" sz="3600" dirty="0"/>
          </a:p>
        </p:txBody>
      </p:sp>
      <p:pic>
        <p:nvPicPr>
          <p:cNvPr id="6146" name="Picture 2" descr="C:\Users\Olimpius Istrate\Google Drive\dfp\proiect_PiCaM\lucru\curriculum\draft_UoB\Ghirih_roof_hafez_to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251" y="1601726"/>
            <a:ext cx="5313381" cy="398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9E5690-E074-4558-9C13-B4DF82DFA5F7}"/>
              </a:ext>
            </a:extLst>
          </p:cNvPr>
          <p:cNvSpPr/>
          <p:nvPr/>
        </p:nvSpPr>
        <p:spPr>
          <a:xfrm>
            <a:off x="512957" y="6011619"/>
            <a:ext cx="83634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/>
              <a:t>Μπορείτε να διαβάσετε σχετικά το άρθρο του </a:t>
            </a:r>
            <a:r>
              <a:rPr lang="ro-RO" i="1" dirty="0"/>
              <a:t>Jeff Hecht: NewScientist.com</a:t>
            </a:r>
          </a:p>
          <a:p>
            <a:r>
              <a:rPr lang="ro-RO" sz="1200" i="1" dirty="0">
                <a:hlinkClick r:id="rId4"/>
              </a:rPr>
              <a:t>https://www.newscientist.com/article/dn11235-medieval-islamic-tiling-reveals-mathematical-savvy/</a:t>
            </a:r>
            <a:endParaRPr lang="ro-RO" sz="1200" i="1" dirty="0"/>
          </a:p>
        </p:txBody>
      </p:sp>
    </p:spTree>
    <p:extLst>
      <p:ext uri="{BB962C8B-B14F-4D97-AF65-F5344CB8AC3E}">
        <p14:creationId xmlns:p14="http://schemas.microsoft.com/office/powerpoint/2010/main" val="3002623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8727" y="566975"/>
            <a:ext cx="33994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2400" i="1" dirty="0">
                <a:latin typeface="Calibri" pitchFamily="34" charset="0"/>
                <a:cs typeface="Calibri" pitchFamily="34" charset="0"/>
              </a:rPr>
              <a:t>Τα σχέδια </a:t>
            </a:r>
            <a:r>
              <a:rPr lang="el-GR" sz="2400" i="1" dirty="0" err="1">
                <a:latin typeface="Calibri" pitchFamily="34" charset="0"/>
                <a:cs typeface="Calibri" pitchFamily="34" charset="0"/>
              </a:rPr>
              <a:t>Girih</a:t>
            </a:r>
            <a:r>
              <a:rPr lang="el-GR" sz="2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i="1" dirty="0" err="1">
                <a:latin typeface="Calibri" pitchFamily="34" charset="0"/>
                <a:cs typeface="Calibri" pitchFamily="34" charset="0"/>
              </a:rPr>
              <a:t>συναρμολογήθηκαν</a:t>
            </a:r>
            <a:r>
              <a:rPr lang="el-GR" sz="2400" i="1" dirty="0">
                <a:latin typeface="Calibri" pitchFamily="34" charset="0"/>
                <a:cs typeface="Calibri" pitchFamily="34" charset="0"/>
              </a:rPr>
              <a:t> από πέντε πλακίδια κανονικού σχήματος, περιλαμβάνοντας ένα σχήμα μπουμπουκιού, ένα ρόμβο, ένα πεντάγωνο, ένα επίμηκες εξάγωνο και ένα δεκάγωνο</a:t>
            </a:r>
            <a:endParaRPr lang="el-GR" sz="2400" dirty="0">
              <a:solidFill>
                <a:schemeClr val="dk1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lvl="0" algn="ctr"/>
            <a:endParaRPr lang="el-GR" sz="2400" i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 algn="ctr"/>
            <a:r>
              <a:rPr lang="el-GR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Μπορείτε να εντοπίσετε κάποιο από αυτά τα σχήματα σε αυτό το μοτίβο;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336B35-C9F7-498A-B3AC-0C241C915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41" y="588370"/>
            <a:ext cx="4821586" cy="39902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CA8870-B8C4-438A-B546-607296728C2E}"/>
              </a:ext>
            </a:extLst>
          </p:cNvPr>
          <p:cNvSpPr/>
          <p:nvPr/>
        </p:nvSpPr>
        <p:spPr>
          <a:xfrm>
            <a:off x="536410" y="6520747"/>
            <a:ext cx="80711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1200" dirty="0" err="1"/>
              <a:t>Image</a:t>
            </a:r>
            <a:r>
              <a:rPr lang="ro-RO" sz="1200" dirty="0"/>
              <a:t> </a:t>
            </a:r>
            <a:r>
              <a:rPr lang="ro-RO" sz="1200" dirty="0" err="1"/>
              <a:t>source</a:t>
            </a:r>
            <a:r>
              <a:rPr lang="ro-RO" sz="1200" dirty="0"/>
              <a:t>: https://commons.wikimedia.org/wiki/File:Shah_Nematollah_Vali_Shrine_13_detail.jpg  </a:t>
            </a:r>
            <a:r>
              <a:rPr lang="ro-RO" sz="1200" dirty="0" err="1"/>
              <a:t>Author</a:t>
            </a:r>
            <a:r>
              <a:rPr lang="ro-RO" sz="1200" dirty="0"/>
              <a:t>: </a:t>
            </a:r>
            <a:r>
              <a:rPr lang="ro-RO" sz="1200" dirty="0" err="1">
                <a:hlinkClick r:id="rId4"/>
              </a:rPr>
              <a:t>anaareh</a:t>
            </a:r>
            <a:r>
              <a:rPr lang="ro-RO" sz="1200" dirty="0">
                <a:hlinkClick r:id="rId4"/>
              </a:rPr>
              <a:t> </a:t>
            </a:r>
            <a:r>
              <a:rPr lang="ro-RO" sz="1200" dirty="0" err="1">
                <a:hlinkClick r:id="rId4"/>
              </a:rPr>
              <a:t>saaveh</a:t>
            </a:r>
            <a:endParaRPr lang="ro-RO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E3F1DD-4120-48BB-A7A4-B4025B2F04E3}"/>
              </a:ext>
            </a:extLst>
          </p:cNvPr>
          <p:cNvSpPr/>
          <p:nvPr/>
        </p:nvSpPr>
        <p:spPr>
          <a:xfrm>
            <a:off x="187141" y="474427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400" dirty="0">
                <a:solidFill>
                  <a:srgbClr val="222222"/>
                </a:solidFill>
                <a:latin typeface="+mj-lt"/>
              </a:rPr>
              <a:t>Λεπτομέρεια από τον τρούλο</a:t>
            </a:r>
            <a:endParaRPr lang="ro-RO" sz="1400" dirty="0">
              <a:solidFill>
                <a:srgbClr val="222222"/>
              </a:solidFill>
              <a:latin typeface="+mj-lt"/>
            </a:endParaRPr>
          </a:p>
          <a:p>
            <a:r>
              <a:rPr lang="en-GB" sz="1400" dirty="0">
                <a:solidFill>
                  <a:srgbClr val="222222"/>
                </a:solidFill>
                <a:latin typeface="+mj-lt"/>
              </a:rPr>
              <a:t>Shrine </a:t>
            </a:r>
            <a:r>
              <a:rPr lang="el-GR" sz="1400" dirty="0">
                <a:solidFill>
                  <a:srgbClr val="222222"/>
                </a:solidFill>
                <a:latin typeface="+mj-lt"/>
              </a:rPr>
              <a:t>στο</a:t>
            </a:r>
            <a:r>
              <a:rPr lang="en-GB" sz="1400" dirty="0">
                <a:solidFill>
                  <a:srgbClr val="222222"/>
                </a:solidFill>
                <a:latin typeface="+mj-lt"/>
              </a:rPr>
              <a:t> Shah </a:t>
            </a:r>
            <a:r>
              <a:rPr lang="en-GB" sz="1400" dirty="0" err="1">
                <a:solidFill>
                  <a:srgbClr val="222222"/>
                </a:solidFill>
                <a:latin typeface="+mj-lt"/>
              </a:rPr>
              <a:t>Nematollah</a:t>
            </a:r>
            <a:r>
              <a:rPr lang="en-GB" sz="1400" dirty="0">
                <a:solidFill>
                  <a:srgbClr val="222222"/>
                </a:solidFill>
                <a:latin typeface="+mj-lt"/>
              </a:rPr>
              <a:t> Vali</a:t>
            </a:r>
            <a:endParaRPr lang="ro-RO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8348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8727" y="575764"/>
            <a:ext cx="3739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28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Αναζητήστε μοτίβα πλακοστρώσεων στο περιβάλλον.</a:t>
            </a:r>
          </a:p>
          <a:p>
            <a:pPr lvl="0" algn="ctr"/>
            <a:endParaRPr lang="el-GR" sz="2800" i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 algn="ctr"/>
            <a:r>
              <a:rPr lang="el-GR" sz="28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Τραβήξτε φωτογραφίες για να μοιραστείτε και συζητήστε τις μαθηματικές ιδιότητες των πλακοστρώσεων που βρήκατε.</a:t>
            </a:r>
          </a:p>
        </p:txBody>
      </p:sp>
      <p:pic>
        <p:nvPicPr>
          <p:cNvPr id="1026" name="Picture 2" descr="C:\Users\Olimpius Istrate\Google Drive\dfp\proiect_PiCaM\lucru\curriculum\draft_UoB\450px-Semi-regular-floor-34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386197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77E335-28E7-493B-AF07-7CBCFD2D0ABD}"/>
              </a:ext>
            </a:extLst>
          </p:cNvPr>
          <p:cNvSpPr/>
          <p:nvPr/>
        </p:nvSpPr>
        <p:spPr>
          <a:xfrm>
            <a:off x="4651387" y="5298301"/>
            <a:ext cx="41798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Το πλακόστρωτο πάτωμα του Αρχαιολογικού Μουσείου της Σεβίλλης, Ισπανία. </a:t>
            </a:r>
          </a:p>
          <a:p>
            <a:r>
              <a:rPr lang="el-GR" sz="1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Ημι</a:t>
            </a:r>
            <a:r>
              <a:rPr lang="el-GR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-κανονική πλακόστρωση.</a:t>
            </a:r>
            <a:endParaRPr lang="el-GR" sz="1400" dirty="0"/>
          </a:p>
          <a:p>
            <a:endParaRPr lang="ro-RO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3A1C52-5DBE-4D7F-AE19-6BAB3C4B2F71}"/>
              </a:ext>
            </a:extLst>
          </p:cNvPr>
          <p:cNvSpPr/>
          <p:nvPr/>
        </p:nvSpPr>
        <p:spPr>
          <a:xfrm>
            <a:off x="1159849" y="6533447"/>
            <a:ext cx="68243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1200" dirty="0" err="1"/>
              <a:t>Image</a:t>
            </a:r>
            <a:r>
              <a:rPr lang="ro-RO" sz="1200" dirty="0"/>
              <a:t> </a:t>
            </a:r>
            <a:r>
              <a:rPr lang="ro-RO" sz="1200" dirty="0" err="1"/>
              <a:t>source</a:t>
            </a:r>
            <a:r>
              <a:rPr lang="ro-RO" sz="1200" dirty="0"/>
              <a:t>: </a:t>
            </a:r>
            <a:r>
              <a:rPr lang="en-US" sz="1200" dirty="0"/>
              <a:t>https://commons.wikimedia.org/wiki/File:Semi-regular-floor-3464.JPG</a:t>
            </a:r>
            <a:r>
              <a:rPr lang="ro-RO" sz="1200" dirty="0"/>
              <a:t>  </a:t>
            </a:r>
            <a:r>
              <a:rPr lang="ro-RO" sz="1200" dirty="0" err="1"/>
              <a:t>Author</a:t>
            </a:r>
            <a:r>
              <a:rPr lang="ro-RO" sz="1200" dirty="0"/>
              <a:t>: </a:t>
            </a:r>
            <a:r>
              <a:rPr lang="ro-RO" sz="1200" dirty="0" err="1">
                <a:hlinkClick r:id="rId4" tooltip="User:AnnekeBart"/>
              </a:rPr>
              <a:t>AnnekeBart</a:t>
            </a:r>
            <a:endParaRPr lang="ro-RO" sz="1200" dirty="0"/>
          </a:p>
        </p:txBody>
      </p:sp>
    </p:spTree>
    <p:extLst>
      <p:ext uri="{BB962C8B-B14F-4D97-AF65-F5344CB8AC3E}">
        <p14:creationId xmlns:p14="http://schemas.microsoft.com/office/powerpoint/2010/main" val="202325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4" t="33978" r="50735" b="48898"/>
          <a:stretch>
            <a:fillRect/>
          </a:stretch>
        </p:blipFill>
        <p:spPr bwMode="auto">
          <a:xfrm>
            <a:off x="427761" y="2125060"/>
            <a:ext cx="2648207" cy="260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3" t="34370" r="1524" b="35841"/>
          <a:stretch>
            <a:fillRect/>
          </a:stretch>
        </p:blipFill>
        <p:spPr bwMode="auto">
          <a:xfrm>
            <a:off x="3553823" y="2321252"/>
            <a:ext cx="5028422" cy="221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72970" y="602256"/>
            <a:ext cx="859805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n-US" sz="2800" i="1" dirty="0">
                <a:latin typeface="Roboto" pitchFamily="2" charset="0"/>
                <a:ea typeface="Calibri" pitchFamily="34" charset="0"/>
                <a:cs typeface="Arial" pitchFamily="34" charset="0"/>
              </a:rPr>
              <a:t>Οι δύο αυτές εικόνες αναπαριστούν κοινωνικά δίκτυα</a:t>
            </a:r>
            <a:r>
              <a:rPr kumimoji="0" lang="en-GB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itchFamily="2" charset="0"/>
                <a:ea typeface="Calibri" pitchFamily="34" charset="0"/>
                <a:cs typeface="Arial" pitchFamily="34" charset="0"/>
              </a:rPr>
              <a:t>.</a:t>
            </a: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3DB937-DDE8-4F9B-A51F-450B0D1E9FC8}"/>
              </a:ext>
            </a:extLst>
          </p:cNvPr>
          <p:cNvSpPr/>
          <p:nvPr/>
        </p:nvSpPr>
        <p:spPr>
          <a:xfrm>
            <a:off x="3881427" y="469452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Roboto" pitchFamily="2" charset="0"/>
                <a:ea typeface="Calibri" pitchFamily="34" charset="0"/>
                <a:cs typeface="Arial" pitchFamily="34" charset="0"/>
              </a:rPr>
              <a:t>https://en.wikipedia.org/wiki/File:Network_self-organization_stages.png   Takemori39</a:t>
            </a:r>
            <a:endParaRPr lang="en-GB" altLang="en-US" dirty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Roboto" pitchFamily="2" charset="0"/>
                <a:ea typeface="Calibri" pitchFamily="34" charset="0"/>
                <a:cs typeface="Arial" pitchFamily="34" charset="0"/>
              </a:rPr>
              <a:t>Michael Croucher  CC BY-NC-SA</a:t>
            </a:r>
            <a:endParaRPr lang="en-GB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CDEA812-4D06-4058-9D37-617963DA454D}"/>
              </a:ext>
            </a:extLst>
          </p:cNvPr>
          <p:cNvSpPr/>
          <p:nvPr/>
        </p:nvSpPr>
        <p:spPr>
          <a:xfrm>
            <a:off x="363593" y="4694521"/>
            <a:ext cx="3039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dirty="0">
                <a:latin typeface="Roboto" pitchFamily="2" charset="0"/>
                <a:ea typeface="Calibri" pitchFamily="34" charset="0"/>
                <a:cs typeface="Arial" pitchFamily="34" charset="0"/>
                <a:hlinkClick r:id="rId4"/>
              </a:rPr>
              <a:t>https://demonstrations.wolfram.com/TheMysticRose/</a:t>
            </a:r>
            <a:r>
              <a:rPr lang="en-GB" altLang="en-US" dirty="0">
                <a:latin typeface="Roboto" pitchFamily="2" charset="0"/>
                <a:ea typeface="Calibri" pitchFamily="34" charset="0"/>
                <a:cs typeface="Arial" pitchFamily="34" charset="0"/>
              </a:rPr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2926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80928"/>
            <a:ext cx="1844841" cy="645466"/>
          </a:xfrm>
        </p:spPr>
      </p:pic>
      <p:pic>
        <p:nvPicPr>
          <p:cNvPr id="4" name="Picture 3" descr="heade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6764655" cy="561975"/>
          </a:xfrm>
          <a:prstGeom prst="rect">
            <a:avLst/>
          </a:prstGeom>
          <a:noFill/>
        </p:spPr>
      </p:pic>
      <p:pic>
        <p:nvPicPr>
          <p:cNvPr id="6" name="Picture 5" descr="footer_mon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379673"/>
            <a:ext cx="5840318" cy="10147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98086" y="3501008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Roboto" panose="02000000000000000000" pitchFamily="2" charset="0"/>
                <a:ea typeface="Roboto" panose="02000000000000000000" pitchFamily="2" charset="0"/>
              </a:rPr>
              <a:t>Except where otherwise noted, this work is licensed under the Creative Commons Attribution 4.0 International License. To view a copy of this license, visit </a:t>
            </a:r>
            <a:r>
              <a:rPr lang="el-GR" u="sng" dirty="0">
                <a:latin typeface="Roboto" panose="02000000000000000000" pitchFamily="2" charset="0"/>
                <a:ea typeface="Roboto" panose="02000000000000000000" pitchFamily="2" charset="0"/>
                <a:hlinkClick r:id="rId5"/>
              </a:rPr>
              <a:t>http://creativecommons.org/licenses/by/4.0/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l-GR" dirty="0"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42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5196" y="285432"/>
            <a:ext cx="85496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4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Φανταστείτε ότι είστε σχεδιαστές του μέλλοντος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863444-CB12-4802-B1E8-3DF0A2309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98" y="1904457"/>
            <a:ext cx="4425816" cy="3319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8BCB39-9A42-450B-A2C6-1E756B72E75C}"/>
              </a:ext>
            </a:extLst>
          </p:cNvPr>
          <p:cNvSpPr txBox="1"/>
          <p:nvPr/>
        </p:nvSpPr>
        <p:spPr>
          <a:xfrm>
            <a:off x="4114800" y="297469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274706-6797-4692-9977-C0419FF323C6}"/>
              </a:ext>
            </a:extLst>
          </p:cNvPr>
          <p:cNvSpPr txBox="1"/>
          <p:nvPr/>
        </p:nvSpPr>
        <p:spPr>
          <a:xfrm>
            <a:off x="185196" y="6572568"/>
            <a:ext cx="4637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 err="1"/>
              <a:t>Image</a:t>
            </a:r>
            <a:r>
              <a:rPr lang="ro-RO" sz="1200" dirty="0"/>
              <a:t> </a:t>
            </a:r>
            <a:r>
              <a:rPr lang="ro-RO" sz="1200" dirty="0" err="1"/>
              <a:t>credits</a:t>
            </a:r>
            <a:r>
              <a:rPr lang="ro-RO" sz="1200" dirty="0"/>
              <a:t>: </a:t>
            </a:r>
            <a:r>
              <a:rPr lang="nb-NO" sz="1200" dirty="0"/>
              <a:t>User:Vmenkov [CC BY-SA 3.0 (https://creativecommons.org/licenses/by-sa/3.0)]</a:t>
            </a:r>
            <a:r>
              <a:rPr lang="ro-RO" sz="1200" dirty="0"/>
              <a:t> https://commons.wikimedia.org/wiki/File:Wuhan_-_Future_City_-_Area_G_-_P1530366.JPG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120703-6690-416E-9DA0-FA3E578A4777}"/>
              </a:ext>
            </a:extLst>
          </p:cNvPr>
          <p:cNvSpPr txBox="1">
            <a:spLocks/>
          </p:cNvSpPr>
          <p:nvPr/>
        </p:nvSpPr>
        <p:spPr>
          <a:xfrm>
            <a:off x="5351929" y="1904456"/>
            <a:ext cx="3334871" cy="4019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... </a:t>
            </a:r>
            <a:r>
              <a:rPr lang="el-GR" sz="2800" dirty="0"/>
              <a:t>Συνδυάστε ότι θεωρείτε όμορφο με τις γνώσεις σας για τα μαθηματικά</a:t>
            </a:r>
            <a:r>
              <a:rPr lang="en-GB" sz="2800" dirty="0"/>
              <a:t> ...</a:t>
            </a:r>
          </a:p>
          <a:p>
            <a:r>
              <a:rPr lang="en-GB" sz="2800" dirty="0"/>
              <a:t>... </a:t>
            </a:r>
            <a:r>
              <a:rPr lang="el-GR" sz="2800" dirty="0"/>
              <a:t>Παρακολουθήστε την ταινία</a:t>
            </a:r>
          </a:p>
          <a:p>
            <a:r>
              <a:rPr lang="en-GB" sz="2800" dirty="0">
                <a:hlinkClick r:id="rId4"/>
              </a:rPr>
              <a:t>Ars </a:t>
            </a:r>
            <a:r>
              <a:rPr lang="ro-RO" sz="2800" dirty="0">
                <a:hlinkClick r:id="rId4"/>
              </a:rPr>
              <a:t>Qubica </a:t>
            </a:r>
            <a:r>
              <a:rPr lang="en-GB" sz="2800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96678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Χωρίς τίτλο,,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4403189"/>
            <a:ext cx="6815065" cy="2454812"/>
          </a:xfrm>
          <a:prstGeom prst="rect">
            <a:avLst/>
          </a:prstGeom>
          <a:noFill/>
        </p:spPr>
      </p:pic>
      <p:sp>
        <p:nvSpPr>
          <p:cNvPr id="126" name="Google Shape;126;p18"/>
          <p:cNvSpPr/>
          <p:nvPr/>
        </p:nvSpPr>
        <p:spPr>
          <a:xfrm>
            <a:off x="72997" y="0"/>
            <a:ext cx="9037859" cy="99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Ξεκινήστε με</a:t>
            </a:r>
            <a:r>
              <a:rPr lang="ro-RO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 </a:t>
            </a:r>
            <a:r>
              <a:rPr lang="el-G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έναν κύκλο και μερικά κανονικά πολύγωνα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18" descr="C:\Users\Olimpius Istrate\Google Drive\dfp\proiect_PiCaM\lucru\curriculum\draft_UoB\A01_shap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0419" y="993135"/>
            <a:ext cx="6223000" cy="1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/>
          <p:nvPr/>
        </p:nvSpPr>
        <p:spPr>
          <a:xfrm>
            <a:off x="337419" y="2376946"/>
            <a:ext cx="35254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Συνδυάστε τα με: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8" descr="C:\Users\Olimpius Istrate\Google Drive\dfp\proiect_PiCaM\lucru\curriculum\draft_UoB\A02_shape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89351" y="3240942"/>
            <a:ext cx="139700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 descr="C:\Users\Olimpius Istrate\Google Drive\dfp\proiect_PiCaM\lucru\curriculum\draft_UoB\A04_shapes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07975" y="2376946"/>
            <a:ext cx="4435523" cy="288309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A4BF0B-C0D2-45C7-8826-E0093309EC75}"/>
              </a:ext>
            </a:extLst>
          </p:cNvPr>
          <p:cNvSpPr txBox="1"/>
          <p:nvPr/>
        </p:nvSpPr>
        <p:spPr>
          <a:xfrm>
            <a:off x="6159312" y="6178283"/>
            <a:ext cx="2951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 err="1"/>
              <a:t>Images</a:t>
            </a:r>
            <a:r>
              <a:rPr lang="ro-RO" sz="1200" dirty="0"/>
              <a:t> </a:t>
            </a:r>
            <a:r>
              <a:rPr lang="ro-RO" sz="1200" dirty="0" err="1"/>
              <a:t>credits</a:t>
            </a:r>
            <a:r>
              <a:rPr lang="ro-RO" sz="1200" dirty="0"/>
              <a:t>: </a:t>
            </a:r>
            <a:r>
              <a:rPr lang="ro-RO" sz="1200" dirty="0" err="1"/>
              <a:t>School</a:t>
            </a:r>
            <a:r>
              <a:rPr lang="ro-RO" sz="1200" dirty="0"/>
              <a:t> of Islamic Geometric Design (http://www.sigd.org/resources/)</a:t>
            </a:r>
          </a:p>
        </p:txBody>
      </p:sp>
    </p:spTree>
    <p:extLst>
      <p:ext uri="{BB962C8B-B14F-4D97-AF65-F5344CB8AC3E}">
        <p14:creationId xmlns:p14="http://schemas.microsoft.com/office/powerpoint/2010/main" val="217504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/>
          <p:nvPr/>
        </p:nvSpPr>
        <p:spPr>
          <a:xfrm>
            <a:off x="304799" y="346805"/>
            <a:ext cx="8610601" cy="125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Ισλαμικό Γεωμετρικό Οικογενειακό Δέντρο</a:t>
            </a:r>
          </a:p>
        </p:txBody>
      </p:sp>
      <p:pic>
        <p:nvPicPr>
          <p:cNvPr id="2050" name="Picture 2" descr="C:\Users\User\Desktop\Χωρίς τίτλο.,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19331"/>
            <a:ext cx="9144000" cy="5838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8196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595" y="418421"/>
            <a:ext cx="81961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Ισλαμική πλακόστρωση με συμμετρία πέντε αναδιπλώσεων</a:t>
            </a:r>
            <a:endParaRPr lang="el-GR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2F2743-A61D-4B63-AB96-E3F322751618}"/>
              </a:ext>
            </a:extLst>
          </p:cNvPr>
          <p:cNvSpPr txBox="1"/>
          <p:nvPr/>
        </p:nvSpPr>
        <p:spPr>
          <a:xfrm>
            <a:off x="775588" y="6376458"/>
            <a:ext cx="5771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 err="1"/>
              <a:t>Image</a:t>
            </a:r>
            <a:r>
              <a:rPr lang="ro-RO" sz="1200" dirty="0"/>
              <a:t> 1: https://commons.wikimedia.org/wiki/File:Penrose_sun_3.svg</a:t>
            </a:r>
          </a:p>
          <a:p>
            <a:r>
              <a:rPr lang="ro-RO" sz="1200" dirty="0"/>
              <a:t>Image2: </a:t>
            </a:r>
            <a:r>
              <a:rPr lang="en-GB" sz="1200" dirty="0"/>
              <a:t>https://commons.wikimedia.org/wiki/File:SSS_Penrose_tiling,_4iter,_star.svg</a:t>
            </a:r>
            <a:r>
              <a:rPr lang="ro-RO" sz="12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3F9EEF-8DAA-4AA2-B9A3-A0C40EE9B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88" y="2367051"/>
            <a:ext cx="3571875" cy="3571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A97651-A5D7-4C61-82C3-46F1959CF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350" y="2367051"/>
            <a:ext cx="3149061" cy="332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45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l="1042" t="14197" r="62500" b="22531"/>
          <a:stretch/>
        </p:blipFill>
        <p:spPr bwMode="auto">
          <a:xfrm>
            <a:off x="2859955" y="2640756"/>
            <a:ext cx="3032466" cy="2937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15509" y="6573753"/>
            <a:ext cx="47213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1200" dirty="0" err="1"/>
              <a:t>Image</a:t>
            </a:r>
            <a:r>
              <a:rPr lang="ro-RO" sz="1200" dirty="0"/>
              <a:t>: </a:t>
            </a:r>
            <a:r>
              <a:rPr lang="en-GB" sz="1200" dirty="0"/>
              <a:t>https://commons.wikimedia.org/wiki/File:Hugieia-pentagram.svg</a:t>
            </a:r>
          </a:p>
        </p:txBody>
      </p:sp>
      <p:sp>
        <p:nvSpPr>
          <p:cNvPr id="4" name="Rectangle 3"/>
          <p:cNvSpPr/>
          <p:nvPr/>
        </p:nvSpPr>
        <p:spPr>
          <a:xfrm>
            <a:off x="516659" y="1145965"/>
            <a:ext cx="81106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Η πεντάλφα</a:t>
            </a:r>
            <a:r>
              <a:rPr lang="el-G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έχει χρησιμοποιηθεί από διάφορους πολιτισμούς ως σύμβολο μεγάλης σημασίας.</a:t>
            </a:r>
          </a:p>
          <a:p>
            <a:pPr lvl="0" algn="ctr"/>
            <a:r>
              <a:rPr lang="el-G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Λέγεται ότι χρησιμοποιούταν από τους Πυθαγόρειους ως αναγνωριστικό σύμβολο.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2387025" y="499634"/>
            <a:ext cx="3978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/>
              <a:t>Η πεντάλφα</a:t>
            </a:r>
            <a:endParaRPr lang="en-GB" sz="36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169DE2-7626-40D5-AA19-E21BFF0530B4}"/>
              </a:ext>
            </a:extLst>
          </p:cNvPr>
          <p:cNvSpPr/>
          <p:nvPr/>
        </p:nvSpPr>
        <p:spPr>
          <a:xfrm>
            <a:off x="2590473" y="5782156"/>
            <a:ext cx="3603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222222"/>
                </a:solidFill>
                <a:latin typeface="+mj-lt"/>
              </a:rPr>
              <a:t>Το πυθαγόρειο</a:t>
            </a:r>
            <a:r>
              <a:rPr lang="ro-RO" dirty="0">
                <a:solidFill>
                  <a:srgbClr val="222222"/>
                </a:solidFill>
                <a:latin typeface="+mj-lt"/>
              </a:rPr>
              <a:t>"</a:t>
            </a:r>
            <a:r>
              <a:rPr lang="ro-RO" dirty="0">
                <a:solidFill>
                  <a:srgbClr val="222222"/>
                </a:solidFill>
                <a:latin typeface="+mj-lt"/>
                <a:hlinkClick r:id="rId4"/>
              </a:rPr>
              <a:t>Hugieia Pentagram</a:t>
            </a:r>
            <a:r>
              <a:rPr lang="ro-RO" dirty="0">
                <a:solidFill>
                  <a:srgbClr val="222222"/>
                </a:solidFill>
                <a:latin typeface="+mj-lt"/>
              </a:rPr>
              <a:t>"</a:t>
            </a:r>
            <a:endParaRPr lang="ro-RO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9946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70693" y="346804"/>
            <a:ext cx="30425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Σύμβολα</a:t>
            </a:r>
            <a:r>
              <a:rPr lang="ro-RO" sz="3600" b="1" dirty="0"/>
              <a:t>    </a:t>
            </a:r>
            <a:r>
              <a:rPr lang="ro-RO" sz="2800" dirty="0"/>
              <a:t>(1/</a:t>
            </a:r>
            <a:r>
              <a:rPr lang="en-GB" sz="2800" dirty="0"/>
              <a:t>5</a:t>
            </a:r>
            <a:r>
              <a:rPr lang="ro-RO" sz="2800" dirty="0"/>
              <a:t>)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81201" y="993135"/>
            <a:ext cx="19302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Εβραϊκό θρησκευτικό σύμβολο - </a:t>
            </a:r>
            <a:endParaRPr lang="el-GR" sz="2400" dirty="0"/>
          </a:p>
          <a:p>
            <a:pPr lvl="0" algn="ctr"/>
            <a:r>
              <a:rPr lang="el-G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Το Αστέρι του Δαυίδ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E0BEC3-C021-4C32-9F6A-1A8585FD0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86" y="3118543"/>
            <a:ext cx="1524500" cy="152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0B08CD-CC60-4C85-8186-F240338B7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11" y="2805658"/>
            <a:ext cx="2084857" cy="19545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7B44E7-5B16-4645-8FE7-945AA11A8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9493" y="1552530"/>
            <a:ext cx="3090513" cy="30905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A595AB-9D25-4619-B948-64642935E1C0}"/>
              </a:ext>
            </a:extLst>
          </p:cNvPr>
          <p:cNvSpPr txBox="1"/>
          <p:nvPr/>
        </p:nvSpPr>
        <p:spPr>
          <a:xfrm>
            <a:off x="6030410" y="6205920"/>
            <a:ext cx="295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 err="1"/>
              <a:t>Image</a:t>
            </a:r>
            <a:r>
              <a:rPr lang="ro-RO" sz="1200" dirty="0"/>
              <a:t>: https://commons.wikimedia.org/wiki/File:Goe_Platz_der_Synagoge_Detail_2.jpg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93932C-80A2-47AE-BE03-128D8F124F3D}"/>
              </a:ext>
            </a:extLst>
          </p:cNvPr>
          <p:cNvSpPr txBox="1"/>
          <p:nvPr/>
        </p:nvSpPr>
        <p:spPr>
          <a:xfrm>
            <a:off x="3018399" y="6195617"/>
            <a:ext cx="295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 err="1"/>
              <a:t>Image</a:t>
            </a:r>
            <a:r>
              <a:rPr lang="ro-RO" sz="1200" dirty="0"/>
              <a:t>: https://commons.wikimedia.org/wiki/File:Calanit006.jpg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87DBBF-5FD8-4023-A068-2257A22A1495}"/>
              </a:ext>
            </a:extLst>
          </p:cNvPr>
          <p:cNvSpPr txBox="1"/>
          <p:nvPr/>
        </p:nvSpPr>
        <p:spPr>
          <a:xfrm>
            <a:off x="6388" y="6195617"/>
            <a:ext cx="295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 err="1"/>
              <a:t>Image</a:t>
            </a:r>
            <a:r>
              <a:rPr lang="ro-RO" sz="1200" dirty="0"/>
              <a:t>: https://commons.wikimedia.org/wiki/File:Starofdavid.png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7945D3-E733-43D9-8BF7-98C8FAD6D752}"/>
              </a:ext>
            </a:extLst>
          </p:cNvPr>
          <p:cNvSpPr txBox="1"/>
          <p:nvPr/>
        </p:nvSpPr>
        <p:spPr>
          <a:xfrm>
            <a:off x="5558462" y="4769837"/>
            <a:ext cx="2951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Φωτογραφία από το εσωτερικό του μνημείου που βρίσκεται δίπλα από την πρώην Συναγωγή  στο </a:t>
            </a:r>
            <a:r>
              <a:rPr lang="en-GB" dirty="0">
                <a:hlinkClick r:id="rId6" tooltip="Göttingen"/>
              </a:rPr>
              <a:t>Göttingen</a:t>
            </a:r>
            <a:r>
              <a:rPr lang="el-GR" dirty="0"/>
              <a:t> στη Γερμανία.</a:t>
            </a:r>
            <a:endParaRPr lang="ro-RO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025DFC-478C-4011-B5C2-79A3F706BE5E}"/>
              </a:ext>
            </a:extLst>
          </p:cNvPr>
          <p:cNvSpPr txBox="1"/>
          <p:nvPr/>
        </p:nvSpPr>
        <p:spPr>
          <a:xfrm>
            <a:off x="2138268" y="4861543"/>
            <a:ext cx="2951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7" tooltip="Anemone coronaria"/>
              </a:rPr>
              <a:t>Anemone </a:t>
            </a:r>
            <a:r>
              <a:rPr lang="en-GB" dirty="0" err="1">
                <a:hlinkClick r:id="rId7" tooltip="Anemone coronaria"/>
              </a:rPr>
              <a:t>coronaria</a:t>
            </a:r>
            <a:r>
              <a:rPr lang="el-GR" dirty="0"/>
              <a:t>, με έξι πέταλα που δημιουργεί το </a:t>
            </a:r>
            <a:r>
              <a:rPr lang="el-GR" dirty="0">
                <a:hlinkClick r:id="rId8"/>
              </a:rPr>
              <a:t>Αστέρι του Δαυίδ</a:t>
            </a:r>
            <a:r>
              <a:rPr lang="el-GR" dirty="0"/>
              <a:t>.</a:t>
            </a:r>
            <a:r>
              <a:rPr lang="en-GB" dirty="0"/>
              <a:t> </a:t>
            </a:r>
            <a:endParaRPr lang="ro-RO" sz="1200" dirty="0"/>
          </a:p>
        </p:txBody>
      </p:sp>
    </p:spTree>
    <p:extLst>
      <p:ext uri="{BB962C8B-B14F-4D97-AF65-F5344CB8AC3E}">
        <p14:creationId xmlns:p14="http://schemas.microsoft.com/office/powerpoint/2010/main" val="1284214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70692" y="346804"/>
            <a:ext cx="30425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Σύμβολα</a:t>
            </a:r>
            <a:r>
              <a:rPr lang="ro-RO" sz="3600" b="1" dirty="0">
                <a:solidFill>
                  <a:prstClr val="black"/>
                </a:solidFill>
              </a:rPr>
              <a:t>    </a:t>
            </a:r>
            <a:r>
              <a:rPr lang="ro-RO" sz="2800" dirty="0">
                <a:solidFill>
                  <a:prstClr val="black"/>
                </a:solidFill>
              </a:rPr>
              <a:t>(2/</a:t>
            </a:r>
            <a:r>
              <a:rPr lang="en-GB" sz="2800" dirty="0">
                <a:solidFill>
                  <a:prstClr val="black"/>
                </a:solidFill>
              </a:rPr>
              <a:t>5</a:t>
            </a:r>
            <a:r>
              <a:rPr lang="ro-RO" sz="2800" dirty="0">
                <a:solidFill>
                  <a:prstClr val="black"/>
                </a:solidFill>
              </a:rPr>
              <a:t>)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183619" y="1436918"/>
            <a:ext cx="2887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/>
              <a:t>Χριστιανικός Σταυρός</a:t>
            </a:r>
            <a:endParaRPr lang="ro-RO" sz="2400" dirty="0"/>
          </a:p>
        </p:txBody>
      </p:sp>
      <p:sp>
        <p:nvSpPr>
          <p:cNvPr id="2" name="Rectangle 1"/>
          <p:cNvSpPr/>
          <p:nvPr/>
        </p:nvSpPr>
        <p:spPr>
          <a:xfrm>
            <a:off x="3463876" y="1425482"/>
            <a:ext cx="22561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 </a:t>
            </a:r>
            <a:r>
              <a:rPr lang="el-GR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Καρολίγγειος</a:t>
            </a:r>
            <a:r>
              <a:rPr lang="el-GR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Σταυρός</a:t>
            </a:r>
            <a:r>
              <a:rPr lang="el-G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– αναπαριστά την ενότητα, την ισορροπία και την αιωνιότητα του Θεού.</a:t>
            </a:r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DB564-4BCB-40E1-89BF-E34D7EF2D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514" y="2057108"/>
            <a:ext cx="773020" cy="10786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9E3E34-109D-4799-BBDF-8EC534B15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053" y="3429000"/>
            <a:ext cx="1366442" cy="13664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87E297-4970-405B-ABD5-9F68195F0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624" y="1346559"/>
            <a:ext cx="2337115" cy="31161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9B0C33-46F3-4960-856A-574074424E0C}"/>
              </a:ext>
            </a:extLst>
          </p:cNvPr>
          <p:cNvSpPr txBox="1"/>
          <p:nvPr/>
        </p:nvSpPr>
        <p:spPr>
          <a:xfrm>
            <a:off x="6030410" y="6016353"/>
            <a:ext cx="2951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 err="1"/>
              <a:t>Image</a:t>
            </a:r>
            <a:r>
              <a:rPr lang="ro-RO" sz="1200" dirty="0"/>
              <a:t> 3: https://commons.wikimedia.org/wiki/File:Christian_hospital,_tiled_cross_symbol,from_Mr._Isa_Bahadori_works_in_Isfahan..JPG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AD1D9D-6E95-4A29-AE27-4BBE347760CE}"/>
              </a:ext>
            </a:extLst>
          </p:cNvPr>
          <p:cNvSpPr txBox="1"/>
          <p:nvPr/>
        </p:nvSpPr>
        <p:spPr>
          <a:xfrm>
            <a:off x="3018399" y="6195617"/>
            <a:ext cx="295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 err="1"/>
              <a:t>Image</a:t>
            </a:r>
            <a:r>
              <a:rPr lang="ro-RO" sz="1200" dirty="0"/>
              <a:t> 2: https://commons.wikimedia.org/wiki/File:Coa_Illustration_Cross_Carolingian.svg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0FFB5E-38B6-4339-841E-35BBF4EE8D91}"/>
              </a:ext>
            </a:extLst>
          </p:cNvPr>
          <p:cNvSpPr txBox="1"/>
          <p:nvPr/>
        </p:nvSpPr>
        <p:spPr>
          <a:xfrm>
            <a:off x="6388" y="6195617"/>
            <a:ext cx="295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 err="1"/>
              <a:t>Image</a:t>
            </a:r>
            <a:r>
              <a:rPr lang="ro-RO" sz="1200" dirty="0"/>
              <a:t> 1: https://commons.wikimedia.org/wiki/File:Christian_cross.svg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43604A-162E-4D38-9286-D5E62F8AC14C}"/>
              </a:ext>
            </a:extLst>
          </p:cNvPr>
          <p:cNvSpPr/>
          <p:nvPr/>
        </p:nvSpPr>
        <p:spPr>
          <a:xfrm>
            <a:off x="6337624" y="4593201"/>
            <a:ext cx="2256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Χριστιανικό νοσοκομείο, </a:t>
            </a:r>
            <a:r>
              <a:rPr lang="el-GR" b="1" dirty="0"/>
              <a:t>πλακάκι με το σύμβολο του σταυρού.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18061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70693" y="346804"/>
            <a:ext cx="3042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Σύμβολα</a:t>
            </a:r>
            <a:r>
              <a:rPr kumimoji="0" lang="ro-RO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ro-R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(3/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ro-R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21812" y="4651125"/>
            <a:ext cx="4849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o-RO" sz="2400" dirty="0" err="1"/>
              <a:t>Mosque</a:t>
            </a:r>
            <a:r>
              <a:rPr lang="ro-RO" sz="2400" dirty="0"/>
              <a:t> Abu Dhabi UAE Islam</a:t>
            </a:r>
            <a:endParaRPr kumimoji="0" lang="ro-RO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57F12F-09F7-42DD-8776-D7473D4D4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90" y="3288169"/>
            <a:ext cx="1962090" cy="1804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4883FA-FA07-4DED-91CD-278E19263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812" y="1410546"/>
            <a:ext cx="4849098" cy="3232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FE3ABE-8E2A-4909-953D-B7CBCB75EDA5}"/>
              </a:ext>
            </a:extLst>
          </p:cNvPr>
          <p:cNvSpPr txBox="1"/>
          <p:nvPr/>
        </p:nvSpPr>
        <p:spPr>
          <a:xfrm>
            <a:off x="3866808" y="6396335"/>
            <a:ext cx="5115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 err="1"/>
              <a:t>Image</a:t>
            </a:r>
            <a:r>
              <a:rPr lang="ro-RO" sz="1200" dirty="0"/>
              <a:t> 2: https://www.maxpixel.net/Mosque-Abu-Dhabi-Uae-Islam-Large-Mosque-2823720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E98895-CE37-4DD2-8B19-C6153995F960}"/>
              </a:ext>
            </a:extLst>
          </p:cNvPr>
          <p:cNvSpPr txBox="1"/>
          <p:nvPr/>
        </p:nvSpPr>
        <p:spPr>
          <a:xfrm>
            <a:off x="178363" y="6396335"/>
            <a:ext cx="2951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 err="1"/>
              <a:t>Image</a:t>
            </a:r>
            <a:r>
              <a:rPr lang="ro-RO" sz="1200" dirty="0"/>
              <a:t> 1: https://svgsilh.com/image/1301942.html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B3E54B-5BBB-4BD1-8EE5-E7B4916CD5CA}"/>
              </a:ext>
            </a:extLst>
          </p:cNvPr>
          <p:cNvSpPr/>
          <p:nvPr/>
        </p:nvSpPr>
        <p:spPr>
          <a:xfrm>
            <a:off x="546893" y="1457252"/>
            <a:ext cx="19723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Ισλαμικό Θρησκευτικό Σύμβολο –</a:t>
            </a:r>
          </a:p>
          <a:p>
            <a:pPr lvl="0" algn="ctr"/>
            <a:r>
              <a:rPr lang="el-G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η Ημισέληνος</a:t>
            </a:r>
          </a:p>
        </p:txBody>
      </p:sp>
    </p:spTree>
    <p:extLst>
      <p:ext uri="{BB962C8B-B14F-4D97-AF65-F5344CB8AC3E}">
        <p14:creationId xmlns:p14="http://schemas.microsoft.com/office/powerpoint/2010/main" val="2543689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1861</Words>
  <Application>Microsoft Office PowerPoint</Application>
  <PresentationFormat>Προβολή στην οθόνη (4:3)</PresentationFormat>
  <Paragraphs>155</Paragraphs>
  <Slides>17</Slides>
  <Notes>15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1" baseType="lpstr">
      <vt:lpstr>Arial</vt:lpstr>
      <vt:lpstr>Calibri</vt:lpstr>
      <vt:lpstr>Roboto</vt:lpstr>
      <vt:lpstr>Office Theme</vt:lpstr>
      <vt:lpstr>ΚΑΤΑΣΚΕΥΕΣ ΣΤΟΝ ΚΟΣΜΟ ΓΥΡΩ ΜΟΥ: ΜΑΘΗΜΑΤΙΚΑ ΚΑΙ ΠΟΛΙΤΙΣΤΙΚΗ ΕΜΠΝΕΥΣΗ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2018-05-06T05:58:35Z</dcterms:created>
  <dcterms:modified xsi:type="dcterms:W3CDTF">2019-07-30T11:42:31Z</dcterms:modified>
</cp:coreProperties>
</file>