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92" r:id="rId2"/>
    <p:sldId id="259" r:id="rId3"/>
    <p:sldId id="264" r:id="rId4"/>
    <p:sldId id="265" r:id="rId5"/>
    <p:sldId id="266" r:id="rId6"/>
    <p:sldId id="268" r:id="rId7"/>
    <p:sldId id="274" r:id="rId8"/>
    <p:sldId id="275" r:id="rId9"/>
    <p:sldId id="291" r:id="rId10"/>
    <p:sldId id="276" r:id="rId11"/>
    <p:sldId id="284" r:id="rId12"/>
    <p:sldId id="278" r:id="rId13"/>
    <p:sldId id="272" r:id="rId14"/>
    <p:sldId id="285" r:id="rId15"/>
    <p:sldId id="286" r:id="rId16"/>
    <p:sldId id="273" r:id="rId17"/>
    <p:sldId id="271" r:id="rId18"/>
    <p:sldId id="287" r:id="rId19"/>
    <p:sldId id="288" r:id="rId20"/>
    <p:sldId id="289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05CE06-EEBF-47C3-BBF6-5A0FC3E0CB13}" v="39" dt="2019-03-17T06:02:09.5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9" autoAdjust="0"/>
    <p:restoredTop sz="83189" autoAdjust="0"/>
  </p:normalViewPr>
  <p:slideViewPr>
    <p:cSldViewPr snapToGrid="0" snapToObjects="1">
      <p:cViewPr varScale="1">
        <p:scale>
          <a:sx n="56" d="100"/>
          <a:sy n="56" d="100"/>
        </p:scale>
        <p:origin x="8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8B087-9D84-45D2-907D-8FC54EC052D4}" type="datetimeFigureOut">
              <a:rPr lang="ro-RO" smtClean="0"/>
              <a:t>23.10.2019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F4257-8CC5-44DC-B583-86DB7F489E69}" type="slidenum">
              <a:rPr lang="ro-RO" smtClean="0"/>
              <a:t>‹Nr.›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59384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816E7-8C0F-4547-AE53-14796FC594EB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7C5FD-3FDE-BA4F-8F79-D41BDCD5AC8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1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261298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ommons.wikimedia.org/wiki/File:Lilie_stilisiert_2.svg" TargetMode="External"/><Relationship Id="rId4" Type="http://schemas.openxmlformats.org/officeDocument/2006/relationships/hyperlink" Target="https://commons.wikimedia.org/wiki/File:Wheel_of_Dharma.svg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ilie_stilisiert_2.sv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 err="1"/>
              <a:t>Image</a:t>
            </a:r>
            <a:r>
              <a:rPr lang="ro-RO" dirty="0"/>
              <a:t>: </a:t>
            </a:r>
            <a:r>
              <a:rPr lang="ro-R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Mosque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Abu Dhabi </a:t>
            </a:r>
            <a:r>
              <a:rPr lang="ro-R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Uae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Islam: https://www.maxpixel.net/Mosque-Abu-Dhabi-Uae-Islam-Large-Mosque-2823720 (CC0 Public </a:t>
            </a:r>
            <a:r>
              <a:rPr lang="ro-R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7C5FD-3FDE-BA4F-8F79-D41BDCD5AC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04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1200" dirty="0" err="1"/>
              <a:t>Image</a:t>
            </a:r>
            <a:r>
              <a:rPr lang="ro-RO" sz="1200" dirty="0"/>
              <a:t> 1: </a:t>
            </a:r>
            <a:r>
              <a:rPr lang="en-GB" sz="1200" dirty="0"/>
              <a:t>By Kenny Shen - Own work, Public Domain, </a:t>
            </a:r>
            <a:r>
              <a:rPr lang="en-GB" sz="1200" dirty="0">
                <a:hlinkClick r:id="rId3"/>
              </a:rPr>
              <a:t>https://commons.wikimedia.org/w/index.php?curid=2612981</a:t>
            </a:r>
            <a:endParaRPr lang="ro-RO" sz="1200" dirty="0"/>
          </a:p>
          <a:p>
            <a:r>
              <a:rPr lang="ro-RO" sz="1200" dirty="0" err="1"/>
              <a:t>Image</a:t>
            </a:r>
            <a:r>
              <a:rPr lang="ro-RO" sz="1200" dirty="0"/>
              <a:t> 2: </a:t>
            </a:r>
            <a:r>
              <a:rPr lang="ro-RO" sz="1200" dirty="0">
                <a:hlinkClick r:id="rId4"/>
              </a:rPr>
              <a:t>https://commons.wikimedia.org/wiki/File:Wheel_of_Dharma.svg</a:t>
            </a:r>
            <a:endParaRPr lang="ro-RO" sz="1200" dirty="0"/>
          </a:p>
          <a:p>
            <a:r>
              <a:rPr lang="ro-RO" sz="1200" dirty="0" err="1"/>
              <a:t>Image</a:t>
            </a:r>
            <a:r>
              <a:rPr lang="ro-RO" sz="1200" dirty="0"/>
              <a:t> 3: </a:t>
            </a:r>
            <a:r>
              <a:rPr lang="ro-RO" sz="1200" dirty="0">
                <a:hlinkClick r:id="rId5"/>
              </a:rPr>
              <a:t>https://commons.wikimedia.org/wiki/File:Lilie_stilisiert_2.svg</a:t>
            </a:r>
            <a:r>
              <a:rPr lang="ro-RO" sz="1200" dirty="0"/>
              <a:t> </a:t>
            </a:r>
          </a:p>
          <a:p>
            <a:endParaRPr lang="ro-RO" dirty="0"/>
          </a:p>
          <a:p>
            <a:r>
              <a:rPr lang="ro-RO" dirty="0"/>
              <a:t>More on religious symbols: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https://www.ancient-symbols.com/religious_symbols.html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err="1"/>
              <a:t>Image</a:t>
            </a:r>
            <a:r>
              <a:rPr lang="ro-RO" dirty="0"/>
              <a:t> 1: https://svgsilh.com/image/880816.html</a:t>
            </a:r>
          </a:p>
          <a:p>
            <a:r>
              <a:rPr lang="ro-RO" dirty="0" err="1"/>
              <a:t>Image</a:t>
            </a:r>
            <a:r>
              <a:rPr lang="ro-RO" dirty="0"/>
              <a:t> 2: https://commons.wikimedia.org/wiki/File:Triskele-Symbol-spiral-five-thirds-turns.svg</a:t>
            </a:r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8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err="1"/>
              <a:t>Image</a:t>
            </a:r>
            <a:r>
              <a:rPr lang="ro-RO" dirty="0"/>
              <a:t> 1: https://commons.wikimedia.org/wiki/File:Starofdavid.png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dirty="0" err="1"/>
              <a:t>Image</a:t>
            </a:r>
            <a:r>
              <a:rPr lang="ro-RO" sz="1200" dirty="0"/>
              <a:t> 2: </a:t>
            </a:r>
            <a:r>
              <a:rPr lang="ro-RO" sz="1200" dirty="0">
                <a:hlinkClick r:id="rId3"/>
              </a:rPr>
              <a:t>https://commons.wikimedia.org/wiki/File:Lilie_stilisiert_2.svg</a:t>
            </a:r>
            <a:r>
              <a:rPr lang="ro-RO" sz="12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 err="1"/>
              <a:t>Image</a:t>
            </a:r>
            <a:r>
              <a:rPr lang="ro-RO" dirty="0"/>
              <a:t> 3: St </a:t>
            </a:r>
            <a:r>
              <a:rPr lang="ro-RO" dirty="0" err="1"/>
              <a:t>Peter's</a:t>
            </a:r>
            <a:r>
              <a:rPr lang="ro-RO" dirty="0"/>
              <a:t> Church, </a:t>
            </a:r>
            <a:r>
              <a:rPr lang="ro-RO" dirty="0" err="1"/>
              <a:t>Wallingford</a:t>
            </a:r>
            <a:r>
              <a:rPr lang="ro-RO" dirty="0"/>
              <a:t>/ </a:t>
            </a:r>
            <a:r>
              <a:rPr lang="ro-R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Wallingford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o-R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Castle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o-RO" dirty="0"/>
              <a:t> https://medievalmosaic.com/wp-content/uploads/2017/11/Dsc08386-1.jpg</a:t>
            </a:r>
          </a:p>
          <a:p>
            <a:endParaRPr lang="ro-RO" dirty="0"/>
          </a:p>
          <a:p>
            <a:r>
              <a:rPr lang="ro-RO" dirty="0"/>
              <a:t>More on religious symbols: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https://www.ancient-symbols.com/religious_symbols.html</a:t>
            </a:r>
            <a:endParaRPr lang="ro-R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three leaves represent the medieval social classes: those who worked, those who fought and those who prayed.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More on http://www.sigd.org/resources/basic-design-principles/</a:t>
            </a:r>
          </a:p>
          <a:p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90% of all patterns and compositions you will ever see, can be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categorised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either fourfold, fivefold 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sixfold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err="1"/>
              <a:t>Image</a:t>
            </a:r>
            <a:r>
              <a:rPr lang="ro-RO" dirty="0"/>
              <a:t> 1: https://commons.wikimedia.org/wiki/File:Penrose_sun_3.svg</a:t>
            </a:r>
          </a:p>
          <a:p>
            <a:r>
              <a:rPr lang="ro-RO" dirty="0" err="1"/>
              <a:t>Other</a:t>
            </a:r>
            <a:r>
              <a:rPr lang="ro-RO" dirty="0"/>
              <a:t>: https://commons.wikimedia.org/wiki/File:Penrose7.gif  (Public </a:t>
            </a:r>
            <a:r>
              <a:rPr lang="ro-RO" dirty="0" err="1"/>
              <a:t>Domain</a:t>
            </a:r>
            <a:r>
              <a:rPr lang="ro-RO" dirty="0"/>
              <a:t>)</a:t>
            </a:r>
          </a:p>
          <a:p>
            <a:r>
              <a:rPr lang="ro-RO" dirty="0" err="1"/>
              <a:t>Image</a:t>
            </a:r>
            <a:r>
              <a:rPr lang="ro-RO" dirty="0"/>
              <a:t> 2: https://commons.wikimedia.org/wiki/File:SSS_Penrose_tiling,_4iter,_star.svg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26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https://commons.wikimedia.org/wiki/File:Hugieia-pentagram.svg</a:t>
            </a:r>
          </a:p>
          <a:p>
            <a:endParaRPr lang="ro-RO" dirty="0"/>
          </a:p>
          <a:p>
            <a:r>
              <a:rPr lang="ro-RO" dirty="0" err="1"/>
              <a:t>Other</a:t>
            </a:r>
            <a:r>
              <a:rPr lang="ro-RO" dirty="0"/>
              <a:t> </a:t>
            </a:r>
            <a:r>
              <a:rPr lang="ro-RO" dirty="0" err="1"/>
              <a:t>info</a:t>
            </a:r>
            <a:r>
              <a:rPr lang="ro-RO" dirty="0"/>
              <a:t>: https://en.wikipedia.org/wiki/Pentagram</a:t>
            </a:r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47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More on https://www.newscientist.com/article/dn11235-medieval-islamic-tiling-reveals-mathematical-savvy/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err="1"/>
              <a:t>Image</a:t>
            </a:r>
            <a:r>
              <a:rPr lang="ro-RO" dirty="0"/>
              <a:t>: https://commons.wikimedia.org/wiki/File:Shah_Nematollah_Vali_Shrine_13_detail.jpg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Tile floor from Museo Arqueológico de Sevilla, Spain. Semi-regular Tessellation. (</a:t>
            </a:r>
            <a:r>
              <a:rPr lang="en-US" dirty="0"/>
              <a:t>https://commons.wikimedia.org/wiki/File:Semi-regular-floor-3464.JPG</a:t>
            </a:r>
            <a:r>
              <a:rPr lang="ro-RO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https://www.freepik.com/free-vector/social-media-network_716594.htm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</a:t>
            </a:r>
            <a:r>
              <a:rPr lang="ro-R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 https://commons.wikimedia.org/wiki/File:Wuhan_-_Future_City_-_Area_G_-_P1530366.JPG (CC BY-SA)</a:t>
            </a:r>
          </a:p>
          <a:p>
            <a:r>
              <a:rPr lang="ro-R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ro-R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</a:t>
            </a:r>
            <a:r>
              <a:rPr lang="ro-R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o-R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subject</a:t>
            </a:r>
            <a:r>
              <a:rPr lang="ro-R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ro-R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copyright): https://edition.cnn.com/style/article/tale-of-tomorrow-architecture-utopia/index.html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err="1"/>
              <a:t>Image</a:t>
            </a:r>
            <a:r>
              <a:rPr lang="ro-RO" dirty="0"/>
              <a:t>: </a:t>
            </a:r>
            <a:r>
              <a:rPr lang="en-US" dirty="0"/>
              <a:t>https://en.wikipedia.org/wiki/File:Network_self-organization_stages.png</a:t>
            </a:r>
            <a:endParaRPr lang="ro-RO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Img1: https://commons.wikimedia.org/wiki/File:Flow_in_City_Hall_the_Hague.jpg</a:t>
            </a:r>
          </a:p>
          <a:p>
            <a:r>
              <a:rPr lang="ro-RO" dirty="0"/>
              <a:t>Img2: https://commons.wikimedia.org/wiki/File:J_Metropolis_%E5%98%89%E5%8C%AF%E5%9F%8E.jpg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A movie to get a grasp of mathematics used for tiling/ architecture (optional):</a:t>
            </a:r>
          </a:p>
          <a:p>
            <a:r>
              <a:rPr lang="en-US" dirty="0"/>
              <a:t>http://www.etereaestudios.com/docs_html/arsqubica_htm/index.htm</a:t>
            </a:r>
            <a:endParaRPr lang="ro-RO" dirty="0"/>
          </a:p>
          <a:p>
            <a:endParaRPr lang="ro-RO" dirty="0"/>
          </a:p>
          <a:p>
            <a:r>
              <a:rPr lang="ro-RO" dirty="0" err="1"/>
              <a:t>Image</a:t>
            </a:r>
            <a:r>
              <a:rPr lang="ro-RO" dirty="0"/>
              <a:t> 1: https://commons.wikimedia.org/wiki/File:HK_TST_Chung_King_%E6%B4%BB%E6%96%B9%E5%95%86%E5%A0%B4_Woodhouse_floor_Carpet_mosaic.JPG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err="1"/>
              <a:t>Image</a:t>
            </a:r>
            <a:r>
              <a:rPr lang="ro-RO" dirty="0"/>
              <a:t> 1: https://commons.wikimedia.org/wiki/File:Event_planning.jpg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More </a:t>
            </a:r>
            <a:r>
              <a:rPr lang="ro-RO" dirty="0" err="1"/>
              <a:t>resources</a:t>
            </a:r>
            <a:r>
              <a:rPr lang="ro-RO" dirty="0"/>
              <a:t> </a:t>
            </a:r>
            <a:r>
              <a:rPr lang="ro-RO" dirty="0" err="1"/>
              <a:t>and</a:t>
            </a:r>
            <a:r>
              <a:rPr lang="ro-RO" dirty="0"/>
              <a:t> step-by-step </a:t>
            </a:r>
            <a:r>
              <a:rPr lang="ro-RO" dirty="0" err="1"/>
              <a:t>instructions</a:t>
            </a:r>
            <a:r>
              <a:rPr lang="ro-RO" dirty="0"/>
              <a:t> on design: </a:t>
            </a:r>
          </a:p>
          <a:p>
            <a:pPr marL="0" indent="0">
              <a:buNone/>
            </a:pPr>
            <a:r>
              <a:rPr lang="ro-RO" sz="1200" dirty="0"/>
              <a:t>(1) National Centre for Excellence in </a:t>
            </a:r>
            <a:r>
              <a:rPr lang="ro-RO" sz="1200" dirty="0" err="1"/>
              <a:t>Teaching</a:t>
            </a:r>
            <a:r>
              <a:rPr lang="ro-RO" sz="1200" dirty="0"/>
              <a:t> </a:t>
            </a:r>
            <a:r>
              <a:rPr lang="ro-RO" sz="1200" dirty="0" err="1"/>
              <a:t>Mathematics</a:t>
            </a:r>
            <a:r>
              <a:rPr lang="ro-RO" sz="1200" dirty="0"/>
              <a:t> (https://www.ncetm.org.uk/resources/18030)</a:t>
            </a:r>
          </a:p>
          <a:p>
            <a:pPr marL="0" indent="0">
              <a:buNone/>
            </a:pPr>
            <a:r>
              <a:rPr lang="ro-RO" dirty="0"/>
              <a:t>(2) </a:t>
            </a:r>
            <a:r>
              <a:rPr lang="ro-RO" dirty="0" err="1"/>
              <a:t>School</a:t>
            </a:r>
            <a:r>
              <a:rPr lang="ro-RO" dirty="0"/>
              <a:t> of Islamic Geometric Design (http://www.sigd.org/resources/)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err="1"/>
              <a:t>Image</a:t>
            </a:r>
            <a:r>
              <a:rPr lang="ro-RO" dirty="0"/>
              <a:t> 1: https://commons.wikimedia.org/wiki/File:Starofdavid.png</a:t>
            </a:r>
          </a:p>
          <a:p>
            <a:r>
              <a:rPr lang="ro-RO" dirty="0" err="1"/>
              <a:t>Image</a:t>
            </a:r>
            <a:r>
              <a:rPr lang="ro-RO" dirty="0"/>
              <a:t> 2: https://commons.wikimedia.org/wiki/File:Calanit006.jpg</a:t>
            </a:r>
          </a:p>
          <a:p>
            <a:r>
              <a:rPr lang="ro-RO" dirty="0" err="1"/>
              <a:t>Image</a:t>
            </a:r>
            <a:r>
              <a:rPr lang="ro-RO" dirty="0"/>
              <a:t> 3: https://commons.wikimedia.org/wiki/File:Goe_Platz_der_Synagoge_Detail_2.jpg</a:t>
            </a:r>
          </a:p>
          <a:p>
            <a:endParaRPr lang="ro-RO" dirty="0"/>
          </a:p>
          <a:p>
            <a:r>
              <a:rPr lang="ro-RO" dirty="0" err="1"/>
              <a:t>Other</a:t>
            </a:r>
            <a:r>
              <a:rPr lang="ro-RO" dirty="0"/>
              <a:t> </a:t>
            </a:r>
            <a:r>
              <a:rPr lang="ro-RO" dirty="0" err="1"/>
              <a:t>image</a:t>
            </a:r>
            <a:r>
              <a:rPr lang="ro-RO" dirty="0"/>
              <a:t>: https://commons.wikimedia.org/wiki/File:Leningrad_Codex_Carpet_page_e.jpg</a:t>
            </a:r>
          </a:p>
          <a:p>
            <a:endParaRPr lang="ro-RO" dirty="0"/>
          </a:p>
          <a:p>
            <a:r>
              <a:rPr lang="ro-RO" dirty="0"/>
              <a:t>More on religious symbols: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https://www.ancient-symbols.com/religious_symbols.html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 err="1"/>
              <a:t>Image</a:t>
            </a:r>
            <a:r>
              <a:rPr lang="ro-RO" dirty="0"/>
              <a:t> 1: Boris23 (talk · </a:t>
            </a:r>
            <a:r>
              <a:rPr lang="ro-RO" dirty="0" err="1"/>
              <a:t>contribs</a:t>
            </a:r>
            <a:r>
              <a:rPr lang="ro-RO" dirty="0"/>
              <a:t>) [Public </a:t>
            </a:r>
            <a:r>
              <a:rPr lang="ro-RO" dirty="0" err="1"/>
              <a:t>domain</a:t>
            </a:r>
            <a:r>
              <a:rPr lang="ro-RO" dirty="0"/>
              <a:t>]  https://commons.wikimedia.org/wiki/File:Christian_cross.svg </a:t>
            </a:r>
          </a:p>
          <a:p>
            <a:r>
              <a:rPr lang="ro-RO" dirty="0" err="1"/>
              <a:t>Image</a:t>
            </a:r>
            <a:r>
              <a:rPr lang="ro-RO" dirty="0"/>
              <a:t> 2: https://commons.wikimedia.org/wiki/File:Coa_Illustration_Cross_Carolingian.svg</a:t>
            </a:r>
          </a:p>
          <a:p>
            <a:r>
              <a:rPr lang="ro-RO" dirty="0" err="1"/>
              <a:t>Image</a:t>
            </a:r>
            <a:r>
              <a:rPr lang="ro-RO" dirty="0"/>
              <a:t> 3: https://commons.wikimedia.org/wiki/File:Christian_hospital,_tiled_cross_symbol,from_Mr._Isa_Bahadori_works_in_Isfahan..JPG</a:t>
            </a:r>
          </a:p>
          <a:p>
            <a:endParaRPr lang="ro-RO" dirty="0"/>
          </a:p>
          <a:p>
            <a:r>
              <a:rPr lang="ro-RO" dirty="0"/>
              <a:t>More on religious symbols: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https://www.ancient-symbols.com/religious_symbols.html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Img1: </a:t>
            </a:r>
            <a:r>
              <a:rPr lang="ro-RO" dirty="0" err="1"/>
              <a:t>Crescent</a:t>
            </a:r>
            <a:r>
              <a:rPr lang="ro-RO" dirty="0"/>
              <a:t> </a:t>
            </a:r>
            <a:r>
              <a:rPr lang="ro-RO" dirty="0" err="1"/>
              <a:t>Moon</a:t>
            </a:r>
            <a:r>
              <a:rPr lang="ro-RO" dirty="0"/>
              <a:t>: https://svgsilh.com/image/1301942.html (Public </a:t>
            </a:r>
            <a:r>
              <a:rPr lang="ro-RO" dirty="0" err="1"/>
              <a:t>Domain</a:t>
            </a:r>
            <a:r>
              <a:rPr lang="ro-RO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/>
              <a:t>Img2: </a:t>
            </a:r>
            <a:r>
              <a:rPr lang="ro-R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Mosque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Abu Dhabi </a:t>
            </a:r>
            <a:r>
              <a:rPr lang="ro-R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Uae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Islam: https://www.maxpixel.net/Mosque-Abu-Dhabi-Uae-Islam-Large-Mosque-2823720 (CC0 Public </a:t>
            </a:r>
            <a:r>
              <a:rPr lang="ro-R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ro-RO" dirty="0"/>
          </a:p>
          <a:p>
            <a:r>
              <a:rPr lang="ro-RO" dirty="0"/>
              <a:t>More on religious symbols: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https://www.ancient-symbols.com/religious_symbols.html</a:t>
            </a:r>
            <a:endParaRPr lang="ro-R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o-R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ro-R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decorations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https://www.dreamstime.com/royalty-free-stock-photography-islam-pattern-texture-background-image17194657</a:t>
            </a:r>
          </a:p>
          <a:p>
            <a:r>
              <a:rPr lang="en-US" dirty="0"/>
              <a:t>https://www.maxpixel.net/Travel-Abu-Dhabi-Mosque-White-Orient-Architecture-615415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7C5FD-3FDE-BA4F-8F79-D41BDCD5AC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3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7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0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0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4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7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2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1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7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7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9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93510-4D80-6849-883F-DFF57B9D0F50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6420-9A8E-694A-8D06-3321B40299E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7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Pentagra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ewscientist.com/article/dn11235-medieval-islamic-tiling-reveals-mathematical-savvy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lickr.com/photos/47714974@N0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iki/User:AnnekeBar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reepik.com/" TargetMode="External"/><Relationship Id="rId5" Type="http://schemas.openxmlformats.org/officeDocument/2006/relationships/hyperlink" Target="https://www.freepik.com/free-photos-vectors/background" TargetMode="Externa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/index.php?title=User:Takemori39&amp;action=edit&amp;redlink=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ereaestudios.com/docs_html/arsqubica_htm/index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Star_of_David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commons.wikimedia.org/wiki/Anemone_coronari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G%C3%B6ttingen" TargetMode="Externa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5F4B3F-65BF-414C-8476-ED71D616ED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3" r="9646" b="-1"/>
          <a:stretch/>
        </p:blipFill>
        <p:spPr>
          <a:xfrm>
            <a:off x="0" y="6300"/>
            <a:ext cx="9143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68580" tIns="34290" rIns="68580" bIns="3429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prstClr val="black"/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84000" y="3881289"/>
            <a:ext cx="3960000" cy="1815882"/>
          </a:xfrm>
        </p:spPr>
        <p:txBody>
          <a:bodyPr vert="horz" lIns="91440" tIns="45720" rIns="91440" bIns="45720" rtlCol="0" anchor="b">
            <a:spAutoFit/>
          </a:bodyPr>
          <a:lstStyle/>
          <a:p>
            <a:r>
              <a:rPr lang="pt-PT" sz="2800" b="1" dirty="0"/>
              <a:t>O MUNDO À MINHA VOLTA: A MATEMÁTICA</a:t>
            </a:r>
            <a:r>
              <a:rPr lang="pt-PT" sz="2800" dirty="0"/>
              <a:t/>
            </a:r>
            <a:br>
              <a:rPr lang="pt-PT" sz="2800" dirty="0"/>
            </a:br>
            <a:r>
              <a:rPr lang="pt-PT" sz="2800" b="1" dirty="0"/>
              <a:t>E A INSPIRAÇÃO CULTURAL NO DESIGN</a:t>
            </a:r>
            <a:endParaRPr lang="en-US" sz="1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049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54502" y="346804"/>
            <a:ext cx="3074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3600" b="1" dirty="0" smtClean="0"/>
              <a:t>S</a:t>
            </a:r>
            <a:r>
              <a:rPr lang="pt-PT" sz="3600" b="1" dirty="0" err="1" smtClean="0"/>
              <a:t>imbolos</a:t>
            </a:r>
            <a:r>
              <a:rPr lang="ro-RO" sz="3600" b="1" dirty="0" smtClean="0"/>
              <a:t>   </a:t>
            </a:r>
            <a:r>
              <a:rPr lang="ro-RO" sz="3600" b="1" dirty="0" smtClean="0">
                <a:solidFill>
                  <a:prstClr val="black"/>
                </a:solidFill>
              </a:rPr>
              <a:t> </a:t>
            </a:r>
            <a:r>
              <a:rPr lang="ro-RO" sz="2800" dirty="0">
                <a:solidFill>
                  <a:prstClr val="black"/>
                </a:solidFill>
              </a:rPr>
              <a:t>(4/</a:t>
            </a:r>
            <a:r>
              <a:rPr lang="en-GB" sz="2800" dirty="0">
                <a:solidFill>
                  <a:prstClr val="black"/>
                </a:solidFill>
              </a:rPr>
              <a:t>5</a:t>
            </a:r>
            <a:r>
              <a:rPr lang="ro-RO" sz="2800" dirty="0">
                <a:solidFill>
                  <a:prstClr val="black"/>
                </a:solidFill>
              </a:rPr>
              <a:t>)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2324114" y="1362672"/>
            <a:ext cx="638315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/>
              <a:t>Yin-Yang</a:t>
            </a:r>
          </a:p>
          <a:p>
            <a:r>
              <a:rPr lang="en-US" dirty="0" smtClean="0"/>
              <a:t>O </a:t>
            </a:r>
            <a:r>
              <a:rPr lang="en-US" b="1" dirty="0"/>
              <a:t>yin</a:t>
            </a:r>
            <a:r>
              <a:rPr lang="en-US" dirty="0"/>
              <a:t>, </a:t>
            </a:r>
            <a:r>
              <a:rPr lang="en-US" dirty="0" smtClean="0"/>
              <a:t>o </a:t>
            </a:r>
            <a:r>
              <a:rPr lang="en-US" dirty="0" err="1" smtClean="0"/>
              <a:t>redemoinho</a:t>
            </a:r>
            <a:r>
              <a:rPr lang="en-US" dirty="0" smtClean="0"/>
              <a:t> </a:t>
            </a:r>
            <a:r>
              <a:rPr lang="en-US" dirty="0" err="1" smtClean="0"/>
              <a:t>escuro</a:t>
            </a:r>
            <a:r>
              <a:rPr lang="en-US" dirty="0" smtClean="0"/>
              <a:t>, 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associado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sombras</a:t>
            </a:r>
            <a:r>
              <a:rPr lang="en-US" dirty="0" smtClean="0"/>
              <a:t>, </a:t>
            </a:r>
            <a:r>
              <a:rPr lang="en-US" dirty="0" err="1" smtClean="0"/>
              <a:t>ao</a:t>
            </a:r>
            <a:r>
              <a:rPr lang="en-US" dirty="0" smtClean="0"/>
              <a:t> feminine e à </a:t>
            </a:r>
            <a:r>
              <a:rPr lang="en-US" dirty="0" err="1" smtClean="0"/>
              <a:t>ondulação</a:t>
            </a:r>
            <a:r>
              <a:rPr lang="en-US" dirty="0" smtClean="0"/>
              <a:t>; O </a:t>
            </a:r>
            <a:r>
              <a:rPr lang="en-US" b="1" dirty="0"/>
              <a:t>yang</a:t>
            </a:r>
            <a:r>
              <a:rPr lang="en-US" dirty="0"/>
              <a:t>, </a:t>
            </a:r>
            <a:r>
              <a:rPr lang="en-US" dirty="0" smtClean="0"/>
              <a:t>o </a:t>
            </a:r>
            <a:r>
              <a:rPr lang="en-US" dirty="0" err="1" smtClean="0"/>
              <a:t>redemoinho</a:t>
            </a:r>
            <a:r>
              <a:rPr lang="en-US" dirty="0" smtClean="0"/>
              <a:t> </a:t>
            </a:r>
            <a:r>
              <a:rPr lang="en-US" dirty="0" err="1" smtClean="0"/>
              <a:t>claro</a:t>
            </a:r>
            <a:r>
              <a:rPr lang="en-US" dirty="0" smtClean="0"/>
              <a:t>, </a:t>
            </a:r>
            <a:r>
              <a:rPr lang="en-US" dirty="0" err="1" smtClean="0"/>
              <a:t>representa</a:t>
            </a:r>
            <a:r>
              <a:rPr lang="en-US" dirty="0" smtClean="0"/>
              <a:t> a </a:t>
            </a:r>
            <a:r>
              <a:rPr lang="en-US" dirty="0" err="1" smtClean="0"/>
              <a:t>claridade</a:t>
            </a:r>
            <a:r>
              <a:rPr lang="en-US" dirty="0" smtClean="0"/>
              <a:t>, a </a:t>
            </a:r>
            <a:r>
              <a:rPr lang="en-US" dirty="0" err="1" smtClean="0"/>
              <a:t>paixão</a:t>
            </a:r>
            <a:r>
              <a:rPr lang="en-US" dirty="0" smtClean="0"/>
              <a:t> e o </a:t>
            </a:r>
            <a:r>
              <a:rPr lang="en-US" dirty="0" err="1" smtClean="0"/>
              <a:t>crescimento</a:t>
            </a:r>
            <a:r>
              <a:rPr lang="en-US" dirty="0" smtClean="0"/>
              <a:t>.</a:t>
            </a:r>
            <a:endParaRPr lang="ro-RO" dirty="0"/>
          </a:p>
          <a:p>
            <a:endParaRPr lang="ro-RO" dirty="0"/>
          </a:p>
          <a:p>
            <a:r>
              <a:rPr lang="ro-RO" b="1" dirty="0"/>
              <a:t>Dharmachakra </a:t>
            </a:r>
            <a:r>
              <a:rPr lang="ro-RO" dirty="0" smtClean="0"/>
              <a:t>(</a:t>
            </a:r>
            <a:r>
              <a:rPr lang="pt-PT" dirty="0" smtClean="0"/>
              <a:t>a roda do </a:t>
            </a:r>
            <a:r>
              <a:rPr lang="ro-RO" dirty="0" smtClean="0"/>
              <a:t>Dharma) </a:t>
            </a:r>
            <a:r>
              <a:rPr lang="ro-RO" dirty="0"/>
              <a:t>– </a:t>
            </a:r>
            <a:r>
              <a:rPr lang="pt-PT" dirty="0" smtClean="0"/>
              <a:t>usado no Budismo – o </a:t>
            </a:r>
            <a:r>
              <a:rPr lang="pt-PT" dirty="0" err="1" smtClean="0"/>
              <a:t>simbolo</a:t>
            </a:r>
            <a:r>
              <a:rPr lang="pt-PT" dirty="0" smtClean="0"/>
              <a:t> do reino ideal </a:t>
            </a:r>
            <a:r>
              <a:rPr lang="ro-RO" dirty="0" smtClean="0"/>
              <a:t>”</a:t>
            </a:r>
            <a:r>
              <a:rPr lang="pt-PT" dirty="0" smtClean="0"/>
              <a:t>Só a Verdade triunfa</a:t>
            </a:r>
            <a:r>
              <a:rPr lang="ro-RO" dirty="0" smtClean="0"/>
              <a:t>”</a:t>
            </a:r>
            <a:endParaRPr lang="ro-RO" dirty="0"/>
          </a:p>
          <a:p>
            <a:endParaRPr lang="ro-RO" dirty="0"/>
          </a:p>
          <a:p>
            <a:endParaRPr lang="ro-RO" dirty="0"/>
          </a:p>
          <a:p>
            <a:r>
              <a:rPr lang="ro-RO" b="1" dirty="0"/>
              <a:t>Fleur-de-lis</a:t>
            </a:r>
            <a:r>
              <a:rPr lang="ro-RO" dirty="0"/>
              <a:t> </a:t>
            </a:r>
            <a:r>
              <a:rPr lang="ro-RO" dirty="0" smtClean="0"/>
              <a:t>(</a:t>
            </a:r>
            <a:r>
              <a:rPr lang="pt-PT" dirty="0" smtClean="0"/>
              <a:t>Flor de Lis</a:t>
            </a:r>
            <a:r>
              <a:rPr lang="ro-RO" dirty="0" smtClean="0"/>
              <a:t>/ </a:t>
            </a:r>
            <a:r>
              <a:rPr lang="ro-RO" dirty="0"/>
              <a:t>lily)</a:t>
            </a:r>
          </a:p>
          <a:p>
            <a:r>
              <a:rPr lang="pt-PT" dirty="0" smtClean="0"/>
              <a:t>As três folhas representam as classes sociais medievais</a:t>
            </a:r>
            <a:r>
              <a:rPr lang="en-US" dirty="0" smtClean="0"/>
              <a:t>: </a:t>
            </a:r>
            <a:endParaRPr lang="ro-R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Aqueles</a:t>
            </a:r>
            <a:r>
              <a:rPr lang="en-US" dirty="0" smtClean="0"/>
              <a:t> que </a:t>
            </a:r>
            <a:r>
              <a:rPr lang="en-US" dirty="0" err="1" smtClean="0"/>
              <a:t>trabalharam</a:t>
            </a:r>
            <a:r>
              <a:rPr lang="en-US" dirty="0" smtClean="0"/>
              <a:t>, </a:t>
            </a:r>
            <a:endParaRPr lang="ro-R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Os</a:t>
            </a:r>
            <a:r>
              <a:rPr lang="en-US" dirty="0" smtClean="0"/>
              <a:t> que </a:t>
            </a:r>
            <a:r>
              <a:rPr lang="en-US" dirty="0" err="1" smtClean="0"/>
              <a:t>lutaram</a:t>
            </a:r>
            <a:r>
              <a:rPr lang="en-US" dirty="0" smtClean="0"/>
              <a:t>,</a:t>
            </a:r>
            <a:endParaRPr lang="ro-R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Os</a:t>
            </a:r>
            <a:r>
              <a:rPr lang="en-US" dirty="0" smtClean="0"/>
              <a:t> que </a:t>
            </a:r>
            <a:r>
              <a:rPr lang="en-US" dirty="0" err="1" smtClean="0"/>
              <a:t>oraram</a:t>
            </a:r>
            <a:r>
              <a:rPr lang="en-US" dirty="0" smtClean="0"/>
              <a:t>.</a:t>
            </a:r>
            <a:endParaRPr lang="ro-RO" dirty="0"/>
          </a:p>
          <a:p>
            <a:r>
              <a:rPr lang="en-US" dirty="0" smtClean="0"/>
              <a:t>É </a:t>
            </a:r>
            <a:r>
              <a:rPr lang="en-US" dirty="0" err="1" smtClean="0"/>
              <a:t>especialmente</a:t>
            </a:r>
            <a:r>
              <a:rPr lang="en-US" dirty="0" smtClean="0"/>
              <a:t> </a:t>
            </a:r>
            <a:r>
              <a:rPr lang="en-US" dirty="0" err="1" smtClean="0"/>
              <a:t>utilizado</a:t>
            </a:r>
            <a:r>
              <a:rPr lang="en-US" dirty="0" smtClean="0"/>
              <a:t> </a:t>
            </a:r>
            <a:r>
              <a:rPr lang="en-US" dirty="0" err="1" smtClean="0"/>
              <a:t>pelos</a:t>
            </a:r>
            <a:r>
              <a:rPr lang="en-US" dirty="0" smtClean="0"/>
              <a:t> </a:t>
            </a:r>
            <a:r>
              <a:rPr lang="en-US" dirty="0" err="1" smtClean="0"/>
              <a:t>Cavaleiros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Europa</a:t>
            </a:r>
            <a:r>
              <a:rPr lang="ro-RO" dirty="0" smtClean="0"/>
              <a:t>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E7C1FD0-E0ED-405E-BD5E-D73C93894F00}"/>
              </a:ext>
            </a:extLst>
          </p:cNvPr>
          <p:cNvSpPr txBox="1"/>
          <p:nvPr/>
        </p:nvSpPr>
        <p:spPr>
          <a:xfrm>
            <a:off x="379141" y="6195617"/>
            <a:ext cx="8602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err="1"/>
              <a:t>Image</a:t>
            </a:r>
            <a:r>
              <a:rPr lang="ro-RO" sz="1200" dirty="0"/>
              <a:t> 1: </a:t>
            </a:r>
            <a:r>
              <a:rPr lang="en-GB" sz="1200" dirty="0"/>
              <a:t>By Kenny Shen - Own work, Public Domain, https://commons.wikimedia.org/w/index.php?curid=2612981</a:t>
            </a:r>
            <a:endParaRPr lang="ro-RO" sz="1200" dirty="0"/>
          </a:p>
          <a:p>
            <a:r>
              <a:rPr lang="ro-RO" sz="1200" dirty="0" err="1"/>
              <a:t>Image</a:t>
            </a:r>
            <a:r>
              <a:rPr lang="ro-RO" sz="1200" dirty="0"/>
              <a:t> 2: https://commons.wikimedia.org/wiki/File:Wheel_of_Dharma.svg</a:t>
            </a:r>
          </a:p>
          <a:p>
            <a:r>
              <a:rPr lang="ro-RO" sz="1200" dirty="0" err="1"/>
              <a:t>Image</a:t>
            </a:r>
            <a:r>
              <a:rPr lang="ro-RO" sz="1200" dirty="0"/>
              <a:t> 3: https://commons.wikimedia.org/wiki/File:Lilie_stilisiert_2.svg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7476D5-303A-478E-B85E-497C0A3B4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11" y="1357312"/>
            <a:ext cx="1099967" cy="10999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6409EB-65EA-4D97-A391-12D75CC06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28" y="2759444"/>
            <a:ext cx="1191350" cy="1191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8E0AA6B-E2EF-45EA-9F33-C292D6BBA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314" y="4180383"/>
            <a:ext cx="770178" cy="132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76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impius Istrate\Google Drive\dfp\proiect_PiCaM\lucru\curriculum\draft_UoB\Y01_share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292" y="1805356"/>
            <a:ext cx="1085255" cy="120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54503" y="346804"/>
            <a:ext cx="3074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3600" b="1" dirty="0" err="1" smtClean="0"/>
              <a:t>Simbolos</a:t>
            </a:r>
            <a:r>
              <a:rPr lang="ro-RO" sz="3600" b="1" dirty="0" smtClean="0"/>
              <a:t>   </a:t>
            </a:r>
            <a:r>
              <a:rPr lang="ro-RO" sz="3600" b="1" dirty="0" smtClean="0">
                <a:solidFill>
                  <a:prstClr val="black"/>
                </a:solidFill>
              </a:rPr>
              <a:t> </a:t>
            </a:r>
            <a:r>
              <a:rPr lang="ro-RO" sz="2800" dirty="0">
                <a:solidFill>
                  <a:prstClr val="black"/>
                </a:solidFill>
              </a:rPr>
              <a:t>(</a:t>
            </a:r>
            <a:r>
              <a:rPr lang="en-GB" sz="2800" dirty="0">
                <a:solidFill>
                  <a:prstClr val="black"/>
                </a:solidFill>
              </a:rPr>
              <a:t>5</a:t>
            </a:r>
            <a:r>
              <a:rPr lang="ro-RO" sz="2800" dirty="0">
                <a:solidFill>
                  <a:prstClr val="black"/>
                </a:solidFill>
              </a:rPr>
              <a:t>/</a:t>
            </a:r>
            <a:r>
              <a:rPr lang="en-GB" sz="2800" dirty="0">
                <a:solidFill>
                  <a:prstClr val="black"/>
                </a:solidFill>
              </a:rPr>
              <a:t>5</a:t>
            </a:r>
            <a:r>
              <a:rPr lang="ro-RO" sz="2800" dirty="0">
                <a:solidFill>
                  <a:prstClr val="black"/>
                </a:solidFill>
              </a:rPr>
              <a:t>)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3129907" y="1805356"/>
            <a:ext cx="54204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 smtClean="0"/>
              <a:t>Simbolo</a:t>
            </a:r>
            <a:r>
              <a:rPr lang="en-GB" sz="2000" b="1" dirty="0" smtClean="0"/>
              <a:t> de </a:t>
            </a:r>
            <a:r>
              <a:rPr lang="en-GB" sz="2000" b="1" dirty="0" err="1" smtClean="0"/>
              <a:t>Partilha</a:t>
            </a:r>
            <a:r>
              <a:rPr lang="en-GB" sz="2000" dirty="0" smtClean="0"/>
              <a:t>- </a:t>
            </a:r>
            <a:r>
              <a:rPr lang="en-GB" sz="2000" dirty="0" err="1" smtClean="0"/>
              <a:t>utilizado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internet para </a:t>
            </a:r>
            <a:r>
              <a:rPr lang="en-GB" sz="2000" dirty="0" err="1" smtClean="0"/>
              <a:t>identificar</a:t>
            </a:r>
            <a:r>
              <a:rPr lang="en-GB" sz="2000" dirty="0" smtClean="0"/>
              <a:t> </a:t>
            </a:r>
            <a:r>
              <a:rPr lang="en-GB" sz="2000" dirty="0" err="1" smtClean="0"/>
              <a:t>conteúdo</a:t>
            </a:r>
            <a:r>
              <a:rPr lang="en-GB" sz="2000" dirty="0" smtClean="0"/>
              <a:t> </a:t>
            </a:r>
            <a:r>
              <a:rPr lang="en-GB" sz="2000" dirty="0" err="1" smtClean="0"/>
              <a:t>partilhável</a:t>
            </a:r>
            <a:r>
              <a:rPr lang="en-GB" sz="2000" dirty="0" smtClean="0"/>
              <a:t>. </a:t>
            </a:r>
            <a:endParaRPr lang="ro-RO" sz="2000" dirty="0"/>
          </a:p>
          <a:p>
            <a:r>
              <a:rPr lang="en-GB" sz="2000" dirty="0" smtClean="0"/>
              <a:t>Tem </a:t>
            </a:r>
            <a:r>
              <a:rPr lang="en-GB" sz="2000" dirty="0" err="1" smtClean="0"/>
              <a:t>como</a:t>
            </a:r>
            <a:r>
              <a:rPr lang="en-GB" sz="2000" dirty="0" smtClean="0"/>
              <a:t> </a:t>
            </a:r>
            <a:r>
              <a:rPr lang="en-GB" sz="2000" dirty="0" err="1" smtClean="0"/>
              <a:t>objectivo</a:t>
            </a:r>
            <a:r>
              <a:rPr lang="en-GB" sz="2000" dirty="0" smtClean="0"/>
              <a:t> </a:t>
            </a:r>
            <a:r>
              <a:rPr lang="en-GB" sz="2000" dirty="0" err="1" smtClean="0"/>
              <a:t>transmitir</a:t>
            </a:r>
            <a:r>
              <a:rPr lang="en-GB" sz="2000" dirty="0" smtClean="0"/>
              <a:t> um </a:t>
            </a:r>
            <a:r>
              <a:rPr lang="en-GB" sz="2000" dirty="0" err="1" smtClean="0"/>
              <a:t>acto</a:t>
            </a:r>
            <a:r>
              <a:rPr lang="en-GB" sz="2000" dirty="0" smtClean="0"/>
              <a:t> de </a:t>
            </a:r>
            <a:r>
              <a:rPr lang="en-GB" sz="2000" dirty="0" err="1" smtClean="0"/>
              <a:t>partilha</a:t>
            </a:r>
            <a:r>
              <a:rPr lang="en-GB" sz="2000" dirty="0" smtClean="0"/>
              <a:t> visual, </a:t>
            </a:r>
            <a:r>
              <a:rPr lang="en-GB" sz="2000" dirty="0" err="1" smtClean="0"/>
              <a:t>simbólico</a:t>
            </a:r>
            <a:r>
              <a:rPr lang="en-GB" sz="2000" dirty="0" smtClean="0"/>
              <a:t> de </a:t>
            </a:r>
            <a:r>
              <a:rPr lang="en-GB" sz="2000" dirty="0" err="1" smtClean="0"/>
              <a:t>partilha</a:t>
            </a:r>
            <a:r>
              <a:rPr lang="en-GB" sz="2000" dirty="0" smtClean="0"/>
              <a:t> para com outros</a:t>
            </a:r>
            <a:r>
              <a:rPr lang="ro-RO" sz="2000" dirty="0" smtClean="0"/>
              <a:t>”</a:t>
            </a:r>
            <a:r>
              <a:rPr lang="en-GB" sz="2000" dirty="0"/>
              <a:t>.</a:t>
            </a:r>
            <a:endParaRPr lang="en-US" sz="2000" i="1" dirty="0"/>
          </a:p>
        </p:txBody>
      </p:sp>
      <p:sp>
        <p:nvSpPr>
          <p:cNvPr id="7" name="Rectangle 6"/>
          <p:cNvSpPr/>
          <p:nvPr/>
        </p:nvSpPr>
        <p:spPr>
          <a:xfrm>
            <a:off x="737753" y="3845108"/>
            <a:ext cx="63709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Triskelion</a:t>
            </a:r>
            <a:r>
              <a:rPr lang="en-GB" sz="2000" dirty="0"/>
              <a:t> </a:t>
            </a:r>
            <a:r>
              <a:rPr lang="en-GB" sz="2000" dirty="0" smtClean="0"/>
              <a:t>– um </a:t>
            </a:r>
            <a:r>
              <a:rPr lang="en-GB" sz="2000" dirty="0" err="1" smtClean="0"/>
              <a:t>antigo</a:t>
            </a:r>
            <a:r>
              <a:rPr lang="en-GB" sz="2000" dirty="0" smtClean="0"/>
              <a:t> </a:t>
            </a:r>
            <a:r>
              <a:rPr lang="en-GB" sz="2000" dirty="0" err="1" smtClean="0"/>
              <a:t>simbolo</a:t>
            </a:r>
            <a:r>
              <a:rPr lang="en-GB" sz="2000" dirty="0" smtClean="0"/>
              <a:t> Celta </a:t>
            </a:r>
            <a:r>
              <a:rPr lang="en-GB" sz="2000" dirty="0" err="1" smtClean="0"/>
              <a:t>encontrado</a:t>
            </a:r>
            <a:r>
              <a:rPr lang="en-GB" sz="2000" dirty="0" smtClean="0"/>
              <a:t> </a:t>
            </a:r>
            <a:r>
              <a:rPr lang="en-GB" sz="2000" dirty="0" err="1" smtClean="0"/>
              <a:t>em</a:t>
            </a:r>
            <a:r>
              <a:rPr lang="en-GB" sz="2000" dirty="0" smtClean="0"/>
              <a:t> </a:t>
            </a:r>
            <a:r>
              <a:rPr lang="en-GB" sz="2000" dirty="0" err="1" smtClean="0"/>
              <a:t>vários</a:t>
            </a:r>
            <a:r>
              <a:rPr lang="en-GB" sz="2000" dirty="0" smtClean="0"/>
              <a:t> </a:t>
            </a:r>
            <a:r>
              <a:rPr lang="en-GB" sz="2000" dirty="0" err="1" smtClean="0"/>
              <a:t>lugares</a:t>
            </a:r>
            <a:r>
              <a:rPr lang="en-GB" sz="2000" dirty="0" smtClean="0"/>
              <a:t>, </a:t>
            </a:r>
            <a:r>
              <a:rPr lang="en-GB" sz="2000" dirty="0" err="1" smtClean="0"/>
              <a:t>incluindo</a:t>
            </a:r>
            <a:r>
              <a:rPr lang="en-GB" sz="2000" dirty="0" smtClean="0"/>
              <a:t> Malta </a:t>
            </a:r>
            <a:r>
              <a:rPr lang="en-GB" sz="2000" dirty="0"/>
              <a:t>(4400-3600 </a:t>
            </a:r>
            <a:r>
              <a:rPr lang="en-GB" sz="2000" dirty="0" smtClean="0"/>
              <a:t>AC</a:t>
            </a:r>
            <a:r>
              <a:rPr lang="en-GB" sz="2000" dirty="0"/>
              <a:t>) </a:t>
            </a:r>
            <a:r>
              <a:rPr lang="en-GB" sz="2000" dirty="0" smtClean="0"/>
              <a:t>e </a:t>
            </a:r>
            <a:r>
              <a:rPr lang="en-GB" sz="2000" dirty="0" err="1" smtClean="0"/>
              <a:t>Irlanda</a:t>
            </a:r>
            <a:r>
              <a:rPr lang="en-GB" sz="2000" dirty="0" smtClean="0"/>
              <a:t> (</a:t>
            </a:r>
            <a:r>
              <a:rPr lang="en-GB" sz="2000" dirty="0" err="1" smtClean="0"/>
              <a:t>por</a:t>
            </a:r>
            <a:r>
              <a:rPr lang="en-GB" sz="2000" dirty="0" smtClean="0"/>
              <a:t> </a:t>
            </a:r>
            <a:r>
              <a:rPr lang="en-GB" sz="2000" dirty="0" err="1" smtClean="0"/>
              <a:t>volta</a:t>
            </a:r>
            <a:r>
              <a:rPr lang="en-GB" sz="2000" dirty="0" smtClean="0"/>
              <a:t> de </a:t>
            </a:r>
            <a:r>
              <a:rPr lang="en-GB" sz="2000" dirty="0"/>
              <a:t>3200 </a:t>
            </a:r>
            <a:r>
              <a:rPr lang="en-GB" sz="2000" dirty="0" smtClean="0"/>
              <a:t>AC).  </a:t>
            </a:r>
            <a:r>
              <a:rPr lang="en-GB" sz="2000" dirty="0" err="1" smtClean="0"/>
              <a:t>Representa</a:t>
            </a:r>
            <a:r>
              <a:rPr lang="en-GB" sz="2000" dirty="0" smtClean="0"/>
              <a:t> </a:t>
            </a:r>
            <a:r>
              <a:rPr lang="en-GB" sz="2000" dirty="0" err="1" smtClean="0"/>
              <a:t>várias</a:t>
            </a:r>
            <a:r>
              <a:rPr lang="en-GB" sz="2000" dirty="0" smtClean="0"/>
              <a:t> </a:t>
            </a:r>
            <a:r>
              <a:rPr lang="en-GB" sz="2000" dirty="0" err="1" smtClean="0"/>
              <a:t>coisas</a:t>
            </a:r>
            <a:r>
              <a:rPr lang="en-GB" sz="2000" dirty="0" smtClean="0"/>
              <a:t> de </a:t>
            </a:r>
            <a:r>
              <a:rPr lang="en-GB" sz="2000" dirty="0" err="1" smtClean="0"/>
              <a:t>natureza</a:t>
            </a:r>
            <a:r>
              <a:rPr lang="en-GB" sz="2000" dirty="0" smtClean="0"/>
              <a:t> </a:t>
            </a:r>
            <a:r>
              <a:rPr lang="en-GB" sz="2000" dirty="0" err="1" smtClean="0"/>
              <a:t>tríplice</a:t>
            </a:r>
            <a:r>
              <a:rPr lang="en-GB" sz="2000" dirty="0" smtClean="0"/>
              <a:t>: </a:t>
            </a:r>
            <a:r>
              <a:rPr lang="en-GB" sz="2000" dirty="0" err="1" smtClean="0"/>
              <a:t>por</a:t>
            </a:r>
            <a:r>
              <a:rPr lang="en-GB" sz="2000" dirty="0" smtClean="0"/>
              <a:t> </a:t>
            </a:r>
            <a:r>
              <a:rPr lang="en-GB" sz="2000" dirty="0" err="1" smtClean="0"/>
              <a:t>exemplo</a:t>
            </a:r>
            <a:r>
              <a:rPr lang="en-GB" sz="2000" dirty="0" smtClean="0"/>
              <a:t>, o </a:t>
            </a:r>
            <a:r>
              <a:rPr lang="en-GB" sz="2000" dirty="0" err="1" smtClean="0"/>
              <a:t>movimento</a:t>
            </a:r>
            <a:r>
              <a:rPr lang="en-GB" sz="2000" dirty="0" smtClean="0"/>
              <a:t> da </a:t>
            </a:r>
            <a:r>
              <a:rPr lang="en-GB" sz="2000" dirty="0" err="1" smtClean="0"/>
              <a:t>vida</a:t>
            </a:r>
            <a:r>
              <a:rPr lang="en-GB" sz="2000" dirty="0" smtClean="0"/>
              <a:t> que se forma </a:t>
            </a:r>
            <a:r>
              <a:rPr lang="en-GB" sz="2000" dirty="0" err="1" smtClean="0"/>
              <a:t>por</a:t>
            </a:r>
            <a:r>
              <a:rPr lang="en-GB" sz="2000" dirty="0" smtClean="0"/>
              <a:t> </a:t>
            </a:r>
            <a:r>
              <a:rPr lang="en-GB" sz="2000" dirty="0" err="1" smtClean="0"/>
              <a:t>passado</a:t>
            </a:r>
            <a:r>
              <a:rPr lang="en-GB" sz="2000" dirty="0" smtClean="0"/>
              <a:t>, </a:t>
            </a:r>
            <a:r>
              <a:rPr lang="en-GB" sz="2000" dirty="0" err="1" smtClean="0"/>
              <a:t>presente</a:t>
            </a:r>
            <a:r>
              <a:rPr lang="en-GB" sz="2000" dirty="0" smtClean="0"/>
              <a:t> e future. </a:t>
            </a:r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213520-E1FA-4D0F-834A-D50DE483A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839" y="3988152"/>
            <a:ext cx="1191408" cy="11169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C1242B-8848-461D-A2FB-72ABDC282A06}"/>
              </a:ext>
            </a:extLst>
          </p:cNvPr>
          <p:cNvSpPr txBox="1"/>
          <p:nvPr/>
        </p:nvSpPr>
        <p:spPr>
          <a:xfrm>
            <a:off x="379141" y="6351731"/>
            <a:ext cx="8602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err="1"/>
              <a:t>Image</a:t>
            </a:r>
            <a:r>
              <a:rPr lang="ro-RO" sz="1200" dirty="0"/>
              <a:t> 1: https://svgsilh.com/image/880816.html</a:t>
            </a:r>
          </a:p>
          <a:p>
            <a:r>
              <a:rPr lang="ro-RO" sz="1200" dirty="0" err="1"/>
              <a:t>Image</a:t>
            </a:r>
            <a:r>
              <a:rPr lang="ro-RO" sz="1200" dirty="0"/>
              <a:t> 2: https://commons.wikimedia.org/wiki/File:Triskele-Symbol-spiral-five-thirds-turns.svg</a:t>
            </a:r>
          </a:p>
        </p:txBody>
      </p:sp>
    </p:spTree>
    <p:extLst>
      <p:ext uri="{BB962C8B-B14F-4D97-AF65-F5344CB8AC3E}">
        <p14:creationId xmlns:p14="http://schemas.microsoft.com/office/powerpoint/2010/main" val="173573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3258" y="346804"/>
            <a:ext cx="4997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3600" b="1" dirty="0" smtClean="0"/>
              <a:t>Combinação de </a:t>
            </a:r>
            <a:r>
              <a:rPr lang="pt-PT" sz="3600" b="1" dirty="0" err="1" smtClean="0"/>
              <a:t>Simbolos</a:t>
            </a:r>
            <a:endParaRPr lang="en-US" sz="3600" i="1" dirty="0"/>
          </a:p>
        </p:txBody>
      </p:sp>
      <p:pic>
        <p:nvPicPr>
          <p:cNvPr id="5122" name="Picture 2" descr="C:\Users\Olimpius Istrate\Google Drive\dfp\proiect_PiCaM\lucru\curriculum\draft_UoB\Jewish_Star_of_David_fleur_de_l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561" y="1788297"/>
            <a:ext cx="3996812" cy="299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Olimpius Istrate\Google Drive\dfp\proiect_PiCaM\lucru\curriculum\draft_UoB\R06_fleur-de-ly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575" y="4306755"/>
            <a:ext cx="818939" cy="84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84320" y="2806698"/>
            <a:ext cx="38581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/>
              <a:t>Estrela de David </a:t>
            </a:r>
            <a:r>
              <a:rPr lang="ro-RO" sz="2000" dirty="0" smtClean="0"/>
              <a:t>(o</a:t>
            </a:r>
            <a:r>
              <a:rPr lang="pt-PT" sz="2000" dirty="0" smtClean="0"/>
              <a:t>u</a:t>
            </a:r>
            <a:r>
              <a:rPr lang="ro-RO" sz="2000" dirty="0" smtClean="0"/>
              <a:t> </a:t>
            </a:r>
            <a:r>
              <a:rPr lang="pt-PT" sz="2000" dirty="0" smtClean="0"/>
              <a:t>Escudo de </a:t>
            </a:r>
            <a:r>
              <a:rPr lang="ro-RO" sz="2000" dirty="0" smtClean="0"/>
              <a:t>David</a:t>
            </a:r>
            <a:r>
              <a:rPr lang="ro-RO" sz="2000" dirty="0"/>
              <a:t>)</a:t>
            </a:r>
          </a:p>
          <a:p>
            <a:r>
              <a:rPr lang="pt-PT" sz="2000" dirty="0" smtClean="0"/>
              <a:t>Os dois triângulos interlaçados podem representar a reciprocidade da relação entre Deus e o Homem.</a:t>
            </a:r>
            <a:endParaRPr lang="ro-RO" sz="2000" dirty="0"/>
          </a:p>
          <a:p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F760220-DA82-458B-9D79-A80B32C54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021" y="1712252"/>
            <a:ext cx="1094446" cy="10944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F3CC862-2125-4D14-9D0F-568CAD41AA17}"/>
              </a:ext>
            </a:extLst>
          </p:cNvPr>
          <p:cNvSpPr/>
          <p:nvPr/>
        </p:nvSpPr>
        <p:spPr>
          <a:xfrm>
            <a:off x="484320" y="5269513"/>
            <a:ext cx="3858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/>
              <a:t>Flor de Lis</a:t>
            </a:r>
            <a:r>
              <a:rPr lang="ro-RO" dirty="0" smtClean="0"/>
              <a:t> </a:t>
            </a:r>
            <a:r>
              <a:rPr lang="ro-RO" dirty="0"/>
              <a:t>– </a:t>
            </a:r>
            <a:r>
              <a:rPr lang="pt-PT" dirty="0" smtClean="0"/>
              <a:t>três classes sociais</a:t>
            </a:r>
            <a:endParaRPr lang="ro-RO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EFFD7E8-898E-4B32-8321-61D068F7201D}"/>
              </a:ext>
            </a:extLst>
          </p:cNvPr>
          <p:cNvSpPr/>
          <p:nvPr/>
        </p:nvSpPr>
        <p:spPr>
          <a:xfrm>
            <a:off x="4801561" y="5000970"/>
            <a:ext cx="3996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 smtClean="0"/>
              <a:t>Azulejos na igreja de </a:t>
            </a:r>
            <a:r>
              <a:rPr lang="ro-RO" dirty="0" smtClean="0"/>
              <a:t>St Peter's, </a:t>
            </a:r>
            <a:r>
              <a:rPr lang="ro-RO" dirty="0"/>
              <a:t>Wallingford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49E940A-5383-4E9A-8EDA-ABBEBDA2D3AA}"/>
              </a:ext>
            </a:extLst>
          </p:cNvPr>
          <p:cNvSpPr txBox="1"/>
          <p:nvPr/>
        </p:nvSpPr>
        <p:spPr>
          <a:xfrm>
            <a:off x="379141" y="6173315"/>
            <a:ext cx="8602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err="1"/>
              <a:t>Image</a:t>
            </a:r>
            <a:r>
              <a:rPr lang="ro-RO" sz="1200" dirty="0"/>
              <a:t> 1: https://commons.wikimedia.org/wiki/File:Starofdavid.png</a:t>
            </a:r>
          </a:p>
          <a:p>
            <a:pPr lvl="0">
              <a:defRPr/>
            </a:pPr>
            <a:r>
              <a:rPr lang="ro-RO" sz="1200" dirty="0" err="1"/>
              <a:t>Image</a:t>
            </a:r>
            <a:r>
              <a:rPr lang="ro-RO" sz="1200" dirty="0"/>
              <a:t> 2: https://commons.wikimedia.org/wiki/File:Lilie_stilisiert_2.svg </a:t>
            </a:r>
          </a:p>
          <a:p>
            <a:pPr lvl="0">
              <a:defRPr/>
            </a:pPr>
            <a:r>
              <a:rPr lang="ro-RO" sz="1200" dirty="0" err="1"/>
              <a:t>Image</a:t>
            </a:r>
            <a:r>
              <a:rPr lang="ro-RO" sz="1200" dirty="0"/>
              <a:t> 3: https://medievalmosaic.com/wp-content/uploads/2017/11/Dsc08386-1.jpg</a:t>
            </a:r>
          </a:p>
        </p:txBody>
      </p:sp>
    </p:spTree>
    <p:extLst>
      <p:ext uri="{BB962C8B-B14F-4D97-AF65-F5344CB8AC3E}">
        <p14:creationId xmlns:p14="http://schemas.microsoft.com/office/powerpoint/2010/main" val="2116632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4812" y="346804"/>
            <a:ext cx="8354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3600" b="1" dirty="0" smtClean="0"/>
              <a:t>Árvore genealógica dos símbolos Islâmicos</a:t>
            </a:r>
            <a:endParaRPr lang="en-US" sz="3600" b="1" dirty="0"/>
          </a:p>
        </p:txBody>
      </p:sp>
      <p:pic>
        <p:nvPicPr>
          <p:cNvPr id="5122" name="Picture 2" descr="C:\Users\Olimpius Istrate\Google Drive\dfp\proiect_PiCaM\lucru\curriculum\draft_UoB\family-tree-with-captions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9" y="1228724"/>
            <a:ext cx="8048128" cy="536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BDAAE4D-99FB-44D4-8511-F4858FCE0EDC}"/>
              </a:ext>
            </a:extLst>
          </p:cNvPr>
          <p:cNvSpPr/>
          <p:nvPr/>
        </p:nvSpPr>
        <p:spPr>
          <a:xfrm>
            <a:off x="1051421" y="6564721"/>
            <a:ext cx="70810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RO" sz="1200" dirty="0" err="1">
                <a:solidFill>
                  <a:prstClr val="black"/>
                </a:solidFill>
              </a:rPr>
              <a:t>Images</a:t>
            </a:r>
            <a:r>
              <a:rPr lang="ro-RO" sz="1200" dirty="0">
                <a:solidFill>
                  <a:prstClr val="black"/>
                </a:solidFill>
              </a:rPr>
              <a:t> </a:t>
            </a:r>
            <a:r>
              <a:rPr lang="ro-RO" sz="1200" dirty="0" err="1">
                <a:solidFill>
                  <a:prstClr val="black"/>
                </a:solidFill>
              </a:rPr>
              <a:t>credits</a:t>
            </a:r>
            <a:r>
              <a:rPr lang="ro-RO" sz="1200" dirty="0">
                <a:solidFill>
                  <a:prstClr val="black"/>
                </a:solidFill>
              </a:rPr>
              <a:t>: </a:t>
            </a:r>
            <a:r>
              <a:rPr lang="ro-RO" sz="1200" dirty="0" err="1">
                <a:solidFill>
                  <a:prstClr val="black"/>
                </a:solidFill>
              </a:rPr>
              <a:t>School</a:t>
            </a:r>
            <a:r>
              <a:rPr lang="ro-RO" sz="1200" dirty="0">
                <a:solidFill>
                  <a:prstClr val="black"/>
                </a:solidFill>
              </a:rPr>
              <a:t> of Islamic Geometric Design (http://www.sigd.org/resources/)</a:t>
            </a:r>
          </a:p>
        </p:txBody>
      </p:sp>
    </p:spTree>
    <p:extLst>
      <p:ext uri="{BB962C8B-B14F-4D97-AF65-F5344CB8AC3E}">
        <p14:creationId xmlns:p14="http://schemas.microsoft.com/office/powerpoint/2010/main" val="696769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595" y="418421"/>
            <a:ext cx="8196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 smtClean="0"/>
              <a:t>Revestir</a:t>
            </a:r>
            <a:r>
              <a:rPr lang="en-GB" sz="3600" b="1" dirty="0" smtClean="0"/>
              <a:t> com a </a:t>
            </a:r>
            <a:r>
              <a:rPr lang="en-GB" sz="3600" b="1" dirty="0" err="1" smtClean="0"/>
              <a:t>simetria</a:t>
            </a:r>
            <a:r>
              <a:rPr lang="en-GB" sz="3600" b="1" dirty="0" smtClean="0"/>
              <a:t> das 5 </a:t>
            </a:r>
            <a:r>
              <a:rPr lang="en-GB" sz="3600" b="1" dirty="0" err="1" smtClean="0"/>
              <a:t>pontas</a:t>
            </a:r>
            <a:endParaRPr lang="en-GB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2F2743-A61D-4B63-AB96-E3F322751618}"/>
              </a:ext>
            </a:extLst>
          </p:cNvPr>
          <p:cNvSpPr txBox="1"/>
          <p:nvPr/>
        </p:nvSpPr>
        <p:spPr>
          <a:xfrm>
            <a:off x="775588" y="6376458"/>
            <a:ext cx="577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err="1"/>
              <a:t>Image</a:t>
            </a:r>
            <a:r>
              <a:rPr lang="ro-RO" sz="1200" dirty="0"/>
              <a:t> 1: https://commons.wikimedia.org/wiki/File:Penrose_sun_3.svg</a:t>
            </a:r>
          </a:p>
          <a:p>
            <a:r>
              <a:rPr lang="ro-RO" sz="1200" dirty="0"/>
              <a:t>Image2: </a:t>
            </a:r>
            <a:r>
              <a:rPr lang="en-GB" sz="1200" dirty="0"/>
              <a:t>https://commons.wikimedia.org/wiki/File:SSS_Penrose_tiling,_4iter,_star.svg</a:t>
            </a:r>
            <a:r>
              <a:rPr lang="ro-RO" sz="12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73F9EEF-8DAA-4AA2-B9A3-A0C40EE9B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88" y="2367051"/>
            <a:ext cx="3571875" cy="3571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7A97651-A5D7-4C61-82C3-46F1959CF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350" y="2367051"/>
            <a:ext cx="3149061" cy="33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24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l="1042" t="14197" r="62500" b="22531"/>
          <a:stretch/>
        </p:blipFill>
        <p:spPr bwMode="auto">
          <a:xfrm>
            <a:off x="2859955" y="2640756"/>
            <a:ext cx="3032466" cy="2937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15509" y="6573753"/>
            <a:ext cx="47213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1200" dirty="0" err="1"/>
              <a:t>Image</a:t>
            </a:r>
            <a:r>
              <a:rPr lang="ro-RO" sz="1200" dirty="0"/>
              <a:t>: </a:t>
            </a:r>
            <a:r>
              <a:rPr lang="en-GB" sz="1200" dirty="0"/>
              <a:t>https://commons.wikimedia.org/wiki/File:Hugieia-pentagram.svg</a:t>
            </a:r>
          </a:p>
        </p:txBody>
      </p:sp>
      <p:sp>
        <p:nvSpPr>
          <p:cNvPr id="4" name="Rectangle 3"/>
          <p:cNvSpPr/>
          <p:nvPr/>
        </p:nvSpPr>
        <p:spPr>
          <a:xfrm>
            <a:off x="516659" y="1569400"/>
            <a:ext cx="8110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O </a:t>
            </a:r>
            <a:r>
              <a:rPr lang="en-GB" b="1" dirty="0" err="1" smtClean="0"/>
              <a:t>pentagrama</a:t>
            </a:r>
            <a:r>
              <a:rPr lang="en-GB" b="1" dirty="0" smtClean="0"/>
              <a:t> </a:t>
            </a:r>
            <a:r>
              <a:rPr lang="en-GB" dirty="0" err="1" smtClean="0"/>
              <a:t>foi</a:t>
            </a:r>
            <a:r>
              <a:rPr lang="en-GB" dirty="0" smtClean="0"/>
              <a:t> </a:t>
            </a:r>
            <a:r>
              <a:rPr lang="en-GB" dirty="0" err="1" smtClean="0"/>
              <a:t>utilizado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diferentes</a:t>
            </a:r>
            <a:r>
              <a:rPr lang="en-GB" dirty="0" smtClean="0"/>
              <a:t> </a:t>
            </a:r>
            <a:r>
              <a:rPr lang="en-GB" dirty="0" err="1" smtClean="0"/>
              <a:t>pessoas</a:t>
            </a:r>
            <a:r>
              <a:rPr lang="en-GB" dirty="0" smtClean="0"/>
              <a:t> e </a:t>
            </a:r>
            <a:r>
              <a:rPr lang="en-GB" dirty="0" err="1" smtClean="0"/>
              <a:t>culturas</a:t>
            </a:r>
            <a:r>
              <a:rPr lang="en-GB" dirty="0" smtClean="0"/>
              <a:t> </a:t>
            </a:r>
            <a:r>
              <a:rPr lang="en-GB" dirty="0" err="1" smtClean="0"/>
              <a:t>como</a:t>
            </a:r>
            <a:r>
              <a:rPr lang="en-GB" dirty="0" smtClean="0"/>
              <a:t> </a:t>
            </a:r>
            <a:r>
              <a:rPr lang="en-GB" dirty="0" err="1" smtClean="0"/>
              <a:t>simbolo</a:t>
            </a:r>
            <a:r>
              <a:rPr lang="en-GB" dirty="0" smtClean="0"/>
              <a:t> de </a:t>
            </a:r>
            <a:r>
              <a:rPr lang="en-GB" dirty="0" err="1" smtClean="0"/>
              <a:t>grande</a:t>
            </a:r>
            <a:r>
              <a:rPr lang="en-GB" dirty="0" smtClean="0"/>
              <a:t> </a:t>
            </a:r>
            <a:r>
              <a:rPr lang="en-GB" dirty="0" err="1" smtClean="0"/>
              <a:t>importância</a:t>
            </a:r>
            <a:r>
              <a:rPr lang="en-GB" dirty="0" smtClean="0"/>
              <a:t>. </a:t>
            </a:r>
            <a:r>
              <a:rPr lang="en-GB" dirty="0" err="1" smtClean="0"/>
              <a:t>Diz</a:t>
            </a:r>
            <a:r>
              <a:rPr lang="en-GB" dirty="0" smtClean="0"/>
              <a:t>-se que </a:t>
            </a:r>
            <a:r>
              <a:rPr lang="en-GB" dirty="0" err="1" smtClean="0"/>
              <a:t>foi</a:t>
            </a:r>
            <a:r>
              <a:rPr lang="en-GB" dirty="0" smtClean="0"/>
              <a:t> </a:t>
            </a:r>
            <a:r>
              <a:rPr lang="en-GB" dirty="0" err="1" smtClean="0"/>
              <a:t>utilizado</a:t>
            </a:r>
            <a:r>
              <a:rPr lang="en-GB" dirty="0" smtClean="0"/>
              <a:t> </a:t>
            </a:r>
            <a:r>
              <a:rPr lang="en-GB" dirty="0" err="1" smtClean="0"/>
              <a:t>como</a:t>
            </a:r>
            <a:r>
              <a:rPr lang="en-GB" dirty="0" smtClean="0"/>
              <a:t> </a:t>
            </a:r>
            <a:r>
              <a:rPr lang="en-GB" dirty="0" err="1" smtClean="0"/>
              <a:t>sinal</a:t>
            </a:r>
            <a:r>
              <a:rPr lang="en-GB" dirty="0" smtClean="0"/>
              <a:t> de </a:t>
            </a:r>
            <a:r>
              <a:rPr lang="en-GB" dirty="0" err="1" smtClean="0"/>
              <a:t>reconhecimento</a:t>
            </a:r>
            <a:r>
              <a:rPr lang="en-GB" dirty="0" smtClean="0"/>
              <a:t> </a:t>
            </a:r>
            <a:r>
              <a:rPr lang="en-GB" dirty="0" err="1" smtClean="0"/>
              <a:t>pelos</a:t>
            </a:r>
            <a:r>
              <a:rPr lang="en-GB" dirty="0" smtClean="0"/>
              <a:t> </a:t>
            </a:r>
            <a:r>
              <a:rPr lang="en-GB" dirty="0" err="1" smtClean="0"/>
              <a:t>pitagóricos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387025" y="499634"/>
            <a:ext cx="3978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/>
              <a:t>O </a:t>
            </a:r>
            <a:r>
              <a:rPr lang="en-GB" sz="3600" b="1" dirty="0" err="1" smtClean="0"/>
              <a:t>pentagrama</a:t>
            </a:r>
            <a:endParaRPr lang="en-GB" sz="3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9169DE2-7626-40D5-AA19-E21BFF0530B4}"/>
              </a:ext>
            </a:extLst>
          </p:cNvPr>
          <p:cNvSpPr/>
          <p:nvPr/>
        </p:nvSpPr>
        <p:spPr>
          <a:xfrm>
            <a:off x="2590473" y="5782156"/>
            <a:ext cx="3716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222222"/>
                </a:solidFill>
                <a:latin typeface="+mj-lt"/>
              </a:rPr>
              <a:t>Um </a:t>
            </a:r>
            <a:r>
              <a:rPr lang="pt-PT" dirty="0" err="1" smtClean="0">
                <a:solidFill>
                  <a:srgbClr val="222222"/>
                </a:solidFill>
                <a:latin typeface="+mj-lt"/>
              </a:rPr>
              <a:t>pitagoreano</a:t>
            </a:r>
            <a:r>
              <a:rPr lang="ro-RO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ro-RO" dirty="0">
                <a:solidFill>
                  <a:srgbClr val="222222"/>
                </a:solidFill>
                <a:latin typeface="+mj-lt"/>
              </a:rPr>
              <a:t>"</a:t>
            </a:r>
            <a:r>
              <a:rPr lang="ro-RO" dirty="0">
                <a:solidFill>
                  <a:srgbClr val="222222"/>
                </a:solidFill>
                <a:latin typeface="+mj-lt"/>
                <a:hlinkClick r:id="rId4"/>
              </a:rPr>
              <a:t>Hugieia Pentagram</a:t>
            </a:r>
            <a:r>
              <a:rPr lang="ro-RO" dirty="0">
                <a:solidFill>
                  <a:srgbClr val="222222"/>
                </a:solidFill>
                <a:latin typeface="+mj-lt"/>
              </a:rPr>
              <a:t>"</a:t>
            </a:r>
            <a:endParaRPr lang="ro-RO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8583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8861" y="346804"/>
            <a:ext cx="71461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3600" i="1" dirty="0" smtClean="0"/>
              <a:t>Telha Islâmica medieval que revela </a:t>
            </a:r>
          </a:p>
          <a:p>
            <a:pPr algn="ctr"/>
            <a:r>
              <a:rPr lang="pt-PT" sz="3600" i="1" dirty="0" smtClean="0"/>
              <a:t>grandes conhecimentos matemáticos</a:t>
            </a:r>
            <a:endParaRPr lang="en-US" sz="3600" i="1" dirty="0"/>
          </a:p>
        </p:txBody>
      </p:sp>
      <p:pic>
        <p:nvPicPr>
          <p:cNvPr id="6146" name="Picture 2" descr="C:\Users\Olimpius Istrate\Google Drive\dfp\proiect_PiCaM\lucru\curriculum\draft_UoB\Ghirih_roof_hafez_to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251" y="1601726"/>
            <a:ext cx="5313381" cy="398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69E5690-E074-4558-9C13-B4DF82DFA5F7}"/>
              </a:ext>
            </a:extLst>
          </p:cNvPr>
          <p:cNvSpPr/>
          <p:nvPr/>
        </p:nvSpPr>
        <p:spPr>
          <a:xfrm>
            <a:off x="512957" y="6011619"/>
            <a:ext cx="83634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i="1" dirty="0" smtClean="0"/>
              <a:t>Ver o artigo de</a:t>
            </a:r>
            <a:r>
              <a:rPr lang="ro-RO" i="1" dirty="0" smtClean="0"/>
              <a:t> </a:t>
            </a:r>
            <a:r>
              <a:rPr lang="ro-RO" i="1" dirty="0"/>
              <a:t>Jeff Hecht </a:t>
            </a:r>
            <a:r>
              <a:rPr lang="pt-PT" i="1" dirty="0" smtClean="0"/>
              <a:t>em</a:t>
            </a:r>
            <a:r>
              <a:rPr lang="ro-RO" i="1" dirty="0" smtClean="0"/>
              <a:t>: </a:t>
            </a:r>
            <a:r>
              <a:rPr lang="ro-RO" i="1" dirty="0"/>
              <a:t>NewScientist.com</a:t>
            </a:r>
          </a:p>
          <a:p>
            <a:r>
              <a:rPr lang="ro-RO" sz="1200" i="1" dirty="0">
                <a:hlinkClick r:id="rId4"/>
              </a:rPr>
              <a:t>https://www.newscientist.com/article/dn11235-medieval-islamic-tiling-reveals-mathematical-savvy/</a:t>
            </a:r>
            <a:endParaRPr lang="ro-RO" sz="1200" i="1" dirty="0"/>
          </a:p>
        </p:txBody>
      </p:sp>
    </p:spTree>
    <p:extLst>
      <p:ext uri="{BB962C8B-B14F-4D97-AF65-F5344CB8AC3E}">
        <p14:creationId xmlns:p14="http://schemas.microsoft.com/office/powerpoint/2010/main" val="3776397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8727" y="575764"/>
            <a:ext cx="339947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dirty="0" smtClean="0"/>
              <a:t>Os </a:t>
            </a:r>
            <a:r>
              <a:rPr lang="pt-PT" sz="2400" dirty="0"/>
              <a:t>desenhos </a:t>
            </a:r>
            <a:r>
              <a:rPr lang="pt-PT" sz="2400" dirty="0" err="1"/>
              <a:t>Girih</a:t>
            </a:r>
            <a:r>
              <a:rPr lang="pt-PT" sz="2400" dirty="0"/>
              <a:t> são montados a partir de cinco ladrilhos com formato regular, incluindo:</a:t>
            </a:r>
            <a:endParaRPr lang="ro-RO" sz="2400" dirty="0"/>
          </a:p>
          <a:p>
            <a:pPr algn="ctr"/>
            <a:endParaRPr lang="pt-PT" sz="2400" dirty="0"/>
          </a:p>
          <a:p>
            <a:pPr algn="ctr"/>
            <a:r>
              <a:rPr lang="pt-PT" sz="2400" dirty="0"/>
              <a:t>uma forma de gravata borboleta, </a:t>
            </a:r>
            <a:endParaRPr lang="pt-PT" sz="2400" dirty="0" smtClean="0"/>
          </a:p>
          <a:p>
            <a:pPr algn="ctr"/>
            <a:r>
              <a:rPr lang="pt-PT" sz="2400" dirty="0" smtClean="0"/>
              <a:t>um </a:t>
            </a:r>
            <a:r>
              <a:rPr lang="pt-PT" sz="2400" dirty="0"/>
              <a:t>losango, </a:t>
            </a:r>
            <a:endParaRPr lang="pt-PT" sz="2400" dirty="0" smtClean="0"/>
          </a:p>
          <a:p>
            <a:pPr algn="ctr"/>
            <a:r>
              <a:rPr lang="pt-PT" sz="2400" dirty="0" smtClean="0"/>
              <a:t>um </a:t>
            </a:r>
            <a:r>
              <a:rPr lang="pt-PT" sz="2400" dirty="0"/>
              <a:t>pentágono, um hexágono alongado e um decágono.</a:t>
            </a:r>
          </a:p>
          <a:p>
            <a:pPr algn="ctr"/>
            <a:endParaRPr lang="pt-PT" sz="2400" dirty="0"/>
          </a:p>
          <a:p>
            <a:pPr algn="ctr"/>
            <a:r>
              <a:rPr lang="pt-PT" sz="2400" dirty="0" smtClean="0"/>
              <a:t>Consegues identificar algum </a:t>
            </a:r>
            <a:r>
              <a:rPr lang="pt-PT" sz="2400" dirty="0"/>
              <a:t>desses padrões?</a:t>
            </a:r>
            <a:endParaRPr lang="ro-RO" sz="2400" dirty="0"/>
          </a:p>
          <a:p>
            <a:pPr algn="ctr"/>
            <a:endParaRPr lang="ro-RO" sz="2400" dirty="0"/>
          </a:p>
          <a:p>
            <a:pPr algn="ctr"/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336B35-C9F7-498A-B3AC-0C241C915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41" y="588370"/>
            <a:ext cx="4821586" cy="39902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DCA8870-B8C4-438A-B546-607296728C2E}"/>
              </a:ext>
            </a:extLst>
          </p:cNvPr>
          <p:cNvSpPr/>
          <p:nvPr/>
        </p:nvSpPr>
        <p:spPr>
          <a:xfrm>
            <a:off x="536410" y="6520747"/>
            <a:ext cx="8071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1200" dirty="0" err="1"/>
              <a:t>Image</a:t>
            </a:r>
            <a:r>
              <a:rPr lang="ro-RO" sz="1200" dirty="0"/>
              <a:t> </a:t>
            </a:r>
            <a:r>
              <a:rPr lang="ro-RO" sz="1200" dirty="0" err="1"/>
              <a:t>source</a:t>
            </a:r>
            <a:r>
              <a:rPr lang="ro-RO" sz="1200" dirty="0"/>
              <a:t>: https://commons.wikimedia.org/wiki/File:Shah_Nematollah_Vali_Shrine_13_detail.jpg  </a:t>
            </a:r>
            <a:r>
              <a:rPr lang="ro-RO" sz="1200" dirty="0" err="1"/>
              <a:t>Author</a:t>
            </a:r>
            <a:r>
              <a:rPr lang="ro-RO" sz="1200" dirty="0"/>
              <a:t>: </a:t>
            </a:r>
            <a:r>
              <a:rPr lang="ro-RO" sz="1200" dirty="0" err="1">
                <a:hlinkClick r:id="rId4"/>
              </a:rPr>
              <a:t>anaareh</a:t>
            </a:r>
            <a:r>
              <a:rPr lang="ro-RO" sz="1200" dirty="0">
                <a:hlinkClick r:id="rId4"/>
              </a:rPr>
              <a:t> </a:t>
            </a:r>
            <a:r>
              <a:rPr lang="ro-RO" sz="1200" dirty="0" err="1">
                <a:hlinkClick r:id="rId4"/>
              </a:rPr>
              <a:t>saaveh</a:t>
            </a:r>
            <a:endParaRPr lang="ro-RO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DE3F1DD-4120-48BB-A7A4-B4025B2F04E3}"/>
              </a:ext>
            </a:extLst>
          </p:cNvPr>
          <p:cNvSpPr/>
          <p:nvPr/>
        </p:nvSpPr>
        <p:spPr>
          <a:xfrm>
            <a:off x="187141" y="474427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400" dirty="0" smtClean="0">
                <a:solidFill>
                  <a:srgbClr val="222222"/>
                </a:solidFill>
                <a:latin typeface="+mj-lt"/>
              </a:rPr>
              <a:t>Detalhe da cúpula do santuário de</a:t>
            </a:r>
            <a:r>
              <a:rPr lang="en-GB" sz="14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GB" sz="1400" dirty="0">
                <a:solidFill>
                  <a:srgbClr val="222222"/>
                </a:solidFill>
                <a:latin typeface="+mj-lt"/>
              </a:rPr>
              <a:t>Shah </a:t>
            </a:r>
            <a:r>
              <a:rPr lang="en-GB" sz="1400" dirty="0" err="1">
                <a:solidFill>
                  <a:srgbClr val="222222"/>
                </a:solidFill>
                <a:latin typeface="+mj-lt"/>
              </a:rPr>
              <a:t>Nematollah</a:t>
            </a:r>
            <a:r>
              <a:rPr lang="en-GB" sz="1400" dirty="0">
                <a:solidFill>
                  <a:srgbClr val="222222"/>
                </a:solidFill>
                <a:latin typeface="+mj-lt"/>
              </a:rPr>
              <a:t> Vali</a:t>
            </a:r>
            <a:endParaRPr lang="ro-RO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9301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8727" y="575764"/>
            <a:ext cx="3739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i="1" dirty="0" smtClean="0"/>
              <a:t>Procura </a:t>
            </a:r>
            <a:r>
              <a:rPr lang="pt-PT" sz="2800" i="1" dirty="0"/>
              <a:t>por padrões de ladrilho no ambiente.</a:t>
            </a:r>
          </a:p>
          <a:p>
            <a:pPr algn="ctr"/>
            <a:endParaRPr lang="pt-PT" sz="2800" i="1" dirty="0"/>
          </a:p>
          <a:p>
            <a:pPr algn="ctr"/>
            <a:r>
              <a:rPr lang="pt-PT" sz="2800" i="1" dirty="0" smtClean="0"/>
              <a:t>Tira </a:t>
            </a:r>
            <a:r>
              <a:rPr lang="pt-PT" sz="2800" i="1" dirty="0"/>
              <a:t>fotografias para </a:t>
            </a:r>
            <a:r>
              <a:rPr lang="pt-PT" sz="2800" i="1" dirty="0" smtClean="0"/>
              <a:t>partilhar </a:t>
            </a:r>
            <a:r>
              <a:rPr lang="pt-PT" sz="2800" i="1" dirty="0"/>
              <a:t>e discutir as propriedades matemáticas dos objetos que </a:t>
            </a:r>
            <a:r>
              <a:rPr lang="pt-PT" sz="2800" i="1" dirty="0" smtClean="0"/>
              <a:t>encontraste.</a:t>
            </a:r>
            <a:endParaRPr lang="en-US" sz="2800" i="1" dirty="0"/>
          </a:p>
        </p:txBody>
      </p:sp>
      <p:pic>
        <p:nvPicPr>
          <p:cNvPr id="1026" name="Picture 2" descr="C:\Users\Olimpius Istrate\Google Drive\dfp\proiect_PiCaM\lucru\curriculum\draft_UoB\450px-Semi-regular-floor-34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386197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077E335-28E7-493B-AF07-7CBCFD2D0ABD}"/>
              </a:ext>
            </a:extLst>
          </p:cNvPr>
          <p:cNvSpPr/>
          <p:nvPr/>
        </p:nvSpPr>
        <p:spPr>
          <a:xfrm>
            <a:off x="4841462" y="5587201"/>
            <a:ext cx="4179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/>
              <a:t>O chão do Museu</a:t>
            </a:r>
            <a:r>
              <a:rPr lang="ro-RO" sz="1400" dirty="0" smtClean="0"/>
              <a:t> </a:t>
            </a:r>
            <a:r>
              <a:rPr lang="ro-RO" sz="1400" dirty="0"/>
              <a:t>Arqueológico de Sevilla, </a:t>
            </a:r>
            <a:r>
              <a:rPr lang="pt-PT" sz="1400" dirty="0" smtClean="0"/>
              <a:t>Espanha</a:t>
            </a:r>
            <a:r>
              <a:rPr lang="ro-RO" sz="1400" dirty="0" smtClean="0"/>
              <a:t>. </a:t>
            </a:r>
            <a:endParaRPr lang="ro-RO" sz="1400" dirty="0"/>
          </a:p>
          <a:p>
            <a:r>
              <a:rPr lang="pt-PT" sz="1400" dirty="0" err="1" smtClean="0"/>
              <a:t>Tecessalão</a:t>
            </a:r>
            <a:r>
              <a:rPr lang="pt-PT" sz="1400" dirty="0" smtClean="0"/>
              <a:t> s</a:t>
            </a:r>
            <a:r>
              <a:rPr lang="ro-RO" sz="1400" dirty="0" smtClean="0"/>
              <a:t>emi-regular.</a:t>
            </a:r>
            <a:endParaRPr lang="ro-RO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53A1C52-5DBE-4D7F-AE19-6BAB3C4B2F71}"/>
              </a:ext>
            </a:extLst>
          </p:cNvPr>
          <p:cNvSpPr/>
          <p:nvPr/>
        </p:nvSpPr>
        <p:spPr>
          <a:xfrm>
            <a:off x="1159849" y="6533447"/>
            <a:ext cx="68243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1200" dirty="0" err="1"/>
              <a:t>Image</a:t>
            </a:r>
            <a:r>
              <a:rPr lang="ro-RO" sz="1200" dirty="0"/>
              <a:t> </a:t>
            </a:r>
            <a:r>
              <a:rPr lang="ro-RO" sz="1200" dirty="0" err="1"/>
              <a:t>source</a:t>
            </a:r>
            <a:r>
              <a:rPr lang="ro-RO" sz="1200" dirty="0"/>
              <a:t>: </a:t>
            </a:r>
            <a:r>
              <a:rPr lang="en-US" sz="1200" dirty="0"/>
              <a:t>https://commons.wikimedia.org/wiki/File:Semi-regular-floor-3464.JPG</a:t>
            </a:r>
            <a:r>
              <a:rPr lang="ro-RO" sz="1200" dirty="0"/>
              <a:t>  </a:t>
            </a:r>
            <a:r>
              <a:rPr lang="ro-RO" sz="1200" dirty="0" err="1"/>
              <a:t>Author</a:t>
            </a:r>
            <a:r>
              <a:rPr lang="ro-RO" sz="1200" dirty="0"/>
              <a:t>: </a:t>
            </a:r>
            <a:r>
              <a:rPr lang="ro-RO" sz="1200" dirty="0" err="1">
                <a:hlinkClick r:id="rId4" tooltip="User:AnnekeBart"/>
              </a:rPr>
              <a:t>AnnekeBart</a:t>
            </a:r>
            <a:endParaRPr lang="ro-RO" sz="1200" dirty="0"/>
          </a:p>
        </p:txBody>
      </p:sp>
    </p:spTree>
    <p:extLst>
      <p:ext uri="{BB962C8B-B14F-4D97-AF65-F5344CB8AC3E}">
        <p14:creationId xmlns:p14="http://schemas.microsoft.com/office/powerpoint/2010/main" val="2635975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9558" y="346804"/>
            <a:ext cx="8064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/>
              <a:t>Reflexão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sobre</a:t>
            </a:r>
            <a:r>
              <a:rPr lang="en-GB" sz="3600" b="1" dirty="0" smtClean="0"/>
              <a:t> as </a:t>
            </a:r>
            <a:r>
              <a:rPr lang="en-GB" sz="3600" b="1" dirty="0" err="1" smtClean="0"/>
              <a:t>regras</a:t>
            </a:r>
            <a:r>
              <a:rPr lang="en-GB" sz="3600" b="1" dirty="0" smtClean="0"/>
              <a:t> do </a:t>
            </a:r>
            <a:r>
              <a:rPr lang="en-GB" sz="3600" b="1" dirty="0" err="1" smtClean="0"/>
              <a:t>mundo</a:t>
            </a:r>
            <a:r>
              <a:rPr lang="en-GB" sz="3600" b="1" dirty="0" smtClean="0"/>
              <a:t> social</a:t>
            </a:r>
            <a:endParaRPr lang="en-US" sz="3600" i="1" dirty="0"/>
          </a:p>
        </p:txBody>
      </p:sp>
      <p:sp>
        <p:nvSpPr>
          <p:cNvPr id="9" name="Rectangle 8"/>
          <p:cNvSpPr/>
          <p:nvPr/>
        </p:nvSpPr>
        <p:spPr>
          <a:xfrm>
            <a:off x="1348557" y="2725961"/>
            <a:ext cx="72757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i="1" dirty="0" smtClean="0"/>
              <a:t>Será que as formas geométricas podem ser utilizadas para  representar a vossa turma?</a:t>
            </a:r>
            <a:endParaRPr lang="ro-RO" sz="2000" i="1" dirty="0"/>
          </a:p>
        </p:txBody>
      </p:sp>
      <p:pic>
        <p:nvPicPr>
          <p:cNvPr id="6" name="Picture 5" descr="C:\Users\Olimpius Istrate\Google Drive\dfp\proiect_PiCaM\lucru\curriculum\draft_UoB\Y01_share_ico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85" y="1265103"/>
            <a:ext cx="342900" cy="381000"/>
          </a:xfrm>
          <a:prstGeom prst="rect">
            <a:avLst/>
          </a:prstGeom>
          <a:noFill/>
          <a:extLst/>
        </p:spPr>
      </p:pic>
      <p:sp>
        <p:nvSpPr>
          <p:cNvPr id="2" name="Rectangle 1"/>
          <p:cNvSpPr/>
          <p:nvPr/>
        </p:nvSpPr>
        <p:spPr>
          <a:xfrm>
            <a:off x="1416905" y="1245993"/>
            <a:ext cx="72757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Este </a:t>
            </a:r>
            <a:r>
              <a:rPr lang="en-GB" sz="2000" dirty="0" err="1" smtClean="0"/>
              <a:t>simbolo</a:t>
            </a:r>
            <a:r>
              <a:rPr lang="en-GB" sz="2000" dirty="0" smtClean="0"/>
              <a:t> é </a:t>
            </a:r>
            <a:r>
              <a:rPr lang="en-GB" sz="2000" dirty="0" err="1" smtClean="0"/>
              <a:t>utilizado</a:t>
            </a:r>
            <a:r>
              <a:rPr lang="en-GB" sz="2000" dirty="0" smtClean="0"/>
              <a:t> para </a:t>
            </a:r>
            <a:r>
              <a:rPr lang="en-GB" sz="2000" dirty="0" err="1" smtClean="0"/>
              <a:t>representar</a:t>
            </a:r>
            <a:r>
              <a:rPr lang="en-GB" sz="2000" dirty="0" smtClean="0"/>
              <a:t> a </a:t>
            </a:r>
            <a:r>
              <a:rPr lang="en-GB" sz="2000" dirty="0" err="1" smtClean="0"/>
              <a:t>partilha</a:t>
            </a:r>
            <a:r>
              <a:rPr lang="en-GB" sz="2000" dirty="0" smtClean="0"/>
              <a:t>. </a:t>
            </a:r>
          </a:p>
          <a:p>
            <a:r>
              <a:rPr lang="en-GB" sz="2000" dirty="0" err="1" smtClean="0"/>
              <a:t>Podes</a:t>
            </a:r>
            <a:r>
              <a:rPr lang="en-GB" sz="2000" dirty="0" smtClean="0"/>
              <a:t> </a:t>
            </a:r>
            <a:r>
              <a:rPr lang="en-GB" sz="2000" dirty="0" err="1" smtClean="0"/>
              <a:t>partilhar</a:t>
            </a:r>
            <a:r>
              <a:rPr lang="en-GB" sz="2000" dirty="0" smtClean="0"/>
              <a:t> </a:t>
            </a:r>
            <a:r>
              <a:rPr lang="en-GB" sz="2000" dirty="0" err="1" smtClean="0"/>
              <a:t>objectos</a:t>
            </a:r>
            <a:r>
              <a:rPr lang="en-GB" sz="2000" dirty="0" smtClean="0"/>
              <a:t>, </a:t>
            </a:r>
            <a:r>
              <a:rPr lang="en-GB" sz="2000" dirty="0" err="1" smtClean="0"/>
              <a:t>recursos</a:t>
            </a:r>
            <a:r>
              <a:rPr lang="en-GB" sz="2000" dirty="0" smtClean="0"/>
              <a:t>, </a:t>
            </a:r>
            <a:r>
              <a:rPr lang="en-GB" sz="2000" dirty="0" err="1" smtClean="0"/>
              <a:t>ideias</a:t>
            </a:r>
            <a:r>
              <a:rPr lang="en-GB" sz="2000" dirty="0" smtClean="0"/>
              <a:t>, </a:t>
            </a:r>
            <a:r>
              <a:rPr lang="en-GB" sz="2000" dirty="0" err="1" smtClean="0"/>
              <a:t>como</a:t>
            </a:r>
            <a:r>
              <a:rPr lang="en-GB" sz="2000" dirty="0" smtClean="0"/>
              <a:t> </a:t>
            </a:r>
            <a:r>
              <a:rPr lang="en-GB" sz="2000" dirty="0" err="1" smtClean="0"/>
              <a:t>também</a:t>
            </a:r>
            <a:r>
              <a:rPr lang="en-GB" sz="2000" dirty="0" smtClean="0"/>
              <a:t> </a:t>
            </a:r>
            <a:r>
              <a:rPr lang="en-GB" sz="2000" dirty="0" err="1" smtClean="0"/>
              <a:t>sentimentos</a:t>
            </a:r>
            <a:r>
              <a:rPr lang="en-GB" sz="2000" dirty="0" smtClean="0"/>
              <a:t> de </a:t>
            </a:r>
            <a:r>
              <a:rPr lang="en-GB" sz="2000" dirty="0" err="1" smtClean="0"/>
              <a:t>confiança</a:t>
            </a:r>
            <a:r>
              <a:rPr lang="en-GB" sz="2000" dirty="0" smtClean="0"/>
              <a:t> </a:t>
            </a:r>
            <a:r>
              <a:rPr lang="en-GB" sz="2000" dirty="0" err="1" smtClean="0"/>
              <a:t>mútuos</a:t>
            </a:r>
            <a:r>
              <a:rPr lang="en-GB" sz="2000" dirty="0" smtClean="0"/>
              <a:t>, </a:t>
            </a:r>
            <a:r>
              <a:rPr lang="en-GB" sz="2000" dirty="0" err="1" smtClean="0"/>
              <a:t>respeito</a:t>
            </a:r>
            <a:r>
              <a:rPr lang="en-GB" sz="2000" dirty="0" smtClean="0"/>
              <a:t>, </a:t>
            </a:r>
            <a:r>
              <a:rPr lang="en-GB" sz="2000" dirty="0" err="1" smtClean="0"/>
              <a:t>amizade</a:t>
            </a:r>
            <a:r>
              <a:rPr lang="en-GB" sz="2000" dirty="0" smtClean="0"/>
              <a:t>, </a:t>
            </a:r>
            <a:r>
              <a:rPr lang="en-GB" sz="2000" dirty="0" err="1" smtClean="0"/>
              <a:t>amor</a:t>
            </a:r>
            <a:r>
              <a:rPr lang="en-GB" sz="2000" dirty="0" smtClean="0"/>
              <a:t>, etc. </a:t>
            </a: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614DE9-DCC9-4485-AD1F-E815F3202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385" y="3429000"/>
            <a:ext cx="6668429" cy="2817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B63994C-FCA8-4485-BAC1-F8ACE3D8DFC2}"/>
              </a:ext>
            </a:extLst>
          </p:cNvPr>
          <p:cNvSpPr/>
          <p:nvPr/>
        </p:nvSpPr>
        <p:spPr>
          <a:xfrm>
            <a:off x="322054" y="6374033"/>
            <a:ext cx="84998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dirty="0" err="1"/>
              <a:t>Image</a:t>
            </a:r>
            <a:r>
              <a:rPr lang="ro-RO" sz="1200" dirty="0"/>
              <a:t> credit: </a:t>
            </a:r>
            <a:r>
              <a:rPr lang="en-GB" sz="1200" dirty="0">
                <a:hlinkClick r:id="rId5"/>
              </a:rPr>
              <a:t>Background vector created by </a:t>
            </a:r>
            <a:r>
              <a:rPr lang="en-GB" sz="1200" dirty="0" err="1">
                <a:hlinkClick r:id="rId5"/>
              </a:rPr>
              <a:t>freepik</a:t>
            </a:r>
            <a:r>
              <a:rPr lang="en-GB" sz="1200" dirty="0">
                <a:hlinkClick r:id="rId5"/>
              </a:rPr>
              <a:t> - </a:t>
            </a:r>
            <a:r>
              <a:rPr lang="en-GB" sz="1200" dirty="0">
                <a:hlinkClick r:id="rId6"/>
              </a:rPr>
              <a:t>www.freepik.com</a:t>
            </a:r>
            <a:r>
              <a:rPr lang="ro-RO" sz="1200" dirty="0"/>
              <a:t>  (</a:t>
            </a:r>
            <a:r>
              <a:rPr lang="ro-RO" sz="1200" dirty="0" err="1"/>
              <a:t>cropped</a:t>
            </a:r>
            <a:r>
              <a:rPr lang="ro-RO" sz="1200" dirty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9050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3340" y="374100"/>
            <a:ext cx="464742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4400" dirty="0" smtClean="0"/>
              <a:t>Imagina que és um </a:t>
            </a:r>
          </a:p>
          <a:p>
            <a:pPr algn="ctr"/>
            <a:r>
              <a:rPr lang="pt-PT" sz="4400" dirty="0" smtClean="0"/>
              <a:t>designer do futuro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863444-CB12-4802-B1E8-3DF0A2309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850" y="1824075"/>
            <a:ext cx="5702389" cy="42767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8BCB39-9A42-450B-A2C6-1E756B72E75C}"/>
              </a:ext>
            </a:extLst>
          </p:cNvPr>
          <p:cNvSpPr txBox="1"/>
          <p:nvPr/>
        </p:nvSpPr>
        <p:spPr>
          <a:xfrm>
            <a:off x="4114800" y="297469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274706-6797-4692-9977-C0419FF323C6}"/>
              </a:ext>
            </a:extLst>
          </p:cNvPr>
          <p:cNvSpPr txBox="1"/>
          <p:nvPr/>
        </p:nvSpPr>
        <p:spPr>
          <a:xfrm>
            <a:off x="185196" y="6285053"/>
            <a:ext cx="8796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 err="1"/>
              <a:t>Image</a:t>
            </a:r>
            <a:r>
              <a:rPr lang="ro-RO" sz="1200" dirty="0"/>
              <a:t> </a:t>
            </a:r>
            <a:r>
              <a:rPr lang="ro-RO" sz="1200" dirty="0" err="1"/>
              <a:t>credits</a:t>
            </a:r>
            <a:r>
              <a:rPr lang="ro-RO" sz="1200" dirty="0"/>
              <a:t>: </a:t>
            </a:r>
            <a:r>
              <a:rPr lang="nb-NO" sz="1200" dirty="0"/>
              <a:t>User:Vmenkov [CC BY-SA 3.0 (https://creativecommons.org/licenses/by-sa/3.0)]</a:t>
            </a:r>
            <a:r>
              <a:rPr lang="ro-RO" sz="1200" dirty="0"/>
              <a:t> https://commons.wikimedia.org/wiki/File:Wuhan_-_Future_City_-_Area_G_-_P1530366.JPG</a:t>
            </a:r>
          </a:p>
        </p:txBody>
      </p:sp>
    </p:spTree>
    <p:extLst>
      <p:ext uri="{BB962C8B-B14F-4D97-AF65-F5344CB8AC3E}">
        <p14:creationId xmlns:p14="http://schemas.microsoft.com/office/powerpoint/2010/main" val="96678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E5DAE4-3480-4F04-B619-D2DBCDE23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741" y="3645280"/>
            <a:ext cx="3974783" cy="2971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3574" y="1023875"/>
            <a:ext cx="768520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i="1" dirty="0" smtClean="0"/>
              <a:t>O que é a simetria… num mundo humano… na nossa conexão social?</a:t>
            </a:r>
            <a:endParaRPr lang="ro-RO" sz="2000" i="1" dirty="0"/>
          </a:p>
          <a:p>
            <a:endParaRPr lang="ro-RO" sz="2000" dirty="0"/>
          </a:p>
          <a:p>
            <a:r>
              <a:rPr lang="en-GB" sz="2000" dirty="0"/>
              <a:t>(1) </a:t>
            </a:r>
            <a:r>
              <a:rPr lang="en-GB" sz="2000" dirty="0" err="1" smtClean="0"/>
              <a:t>Similaridades</a:t>
            </a:r>
            <a:r>
              <a:rPr lang="en-GB" sz="2000" dirty="0" smtClean="0"/>
              <a:t> &amp;</a:t>
            </a:r>
            <a:r>
              <a:rPr lang="en-GB" sz="2000" dirty="0" err="1" smtClean="0"/>
              <a:t>Diferenças</a:t>
            </a:r>
            <a:r>
              <a:rPr lang="en-GB" sz="2000" dirty="0" smtClean="0"/>
              <a:t>. </a:t>
            </a:r>
            <a:r>
              <a:rPr lang="pt-PT" sz="2000" i="1" dirty="0" smtClean="0"/>
              <a:t>Pontos</a:t>
            </a:r>
            <a:r>
              <a:rPr lang="ro-RO" sz="2000" i="1" dirty="0" smtClean="0"/>
              <a:t>. </a:t>
            </a:r>
            <a:r>
              <a:rPr lang="pt-PT" sz="2000" i="1" dirty="0" smtClean="0"/>
              <a:t>Linhas condutoras</a:t>
            </a:r>
            <a:r>
              <a:rPr lang="ro-RO" sz="2000" i="1" dirty="0" smtClean="0"/>
              <a:t>.</a:t>
            </a:r>
            <a:endParaRPr lang="ro-RO" sz="2000" dirty="0"/>
          </a:p>
          <a:p>
            <a:r>
              <a:rPr lang="en-GB" sz="2000" dirty="0"/>
              <a:t>(2) </a:t>
            </a:r>
            <a:r>
              <a:rPr lang="en-GB" sz="2000" dirty="0" err="1" smtClean="0"/>
              <a:t>Presente</a:t>
            </a:r>
            <a:r>
              <a:rPr lang="en-GB" sz="2000" dirty="0" smtClean="0"/>
              <a:t> &amp; </a:t>
            </a:r>
            <a:r>
              <a:rPr lang="en-GB" sz="2000" dirty="0" err="1" smtClean="0"/>
              <a:t>Futuro</a:t>
            </a:r>
            <a:r>
              <a:rPr lang="en-GB" sz="2000" dirty="0" smtClean="0"/>
              <a:t>. Permanente &amp; </a:t>
            </a:r>
            <a:r>
              <a:rPr lang="en-GB" sz="2000" dirty="0" err="1" smtClean="0"/>
              <a:t>Impermanente</a:t>
            </a:r>
            <a:r>
              <a:rPr lang="en-GB" sz="2000" dirty="0" smtClean="0"/>
              <a:t>. A </a:t>
            </a:r>
            <a:r>
              <a:rPr lang="en-GB" sz="2000" dirty="0" err="1" smtClean="0"/>
              <a:t>natureza</a:t>
            </a:r>
            <a:r>
              <a:rPr lang="en-GB" sz="2000" dirty="0" smtClean="0"/>
              <a:t> </a:t>
            </a:r>
            <a:r>
              <a:rPr lang="en-GB" sz="2000" dirty="0" err="1" smtClean="0"/>
              <a:t>evolutiva</a:t>
            </a:r>
            <a:r>
              <a:rPr lang="en-GB" sz="2000" dirty="0" smtClean="0"/>
              <a:t> das </a:t>
            </a:r>
            <a:r>
              <a:rPr lang="en-GB" sz="2000" dirty="0" err="1" smtClean="0"/>
              <a:t>relações</a:t>
            </a:r>
            <a:r>
              <a:rPr lang="en-GB" sz="2000" dirty="0" smtClean="0"/>
              <a:t> </a:t>
            </a:r>
            <a:r>
              <a:rPr lang="en-GB" sz="2000" dirty="0" err="1" smtClean="0"/>
              <a:t>humanas</a:t>
            </a:r>
            <a:r>
              <a:rPr lang="en-GB" sz="2000" dirty="0" smtClean="0"/>
              <a:t>. </a:t>
            </a:r>
            <a:r>
              <a:rPr lang="en-GB" sz="2000" dirty="0" err="1" smtClean="0"/>
              <a:t>Conseguirias</a:t>
            </a:r>
            <a:r>
              <a:rPr lang="en-GB" sz="2000" dirty="0" smtClean="0"/>
              <a:t> </a:t>
            </a:r>
            <a:r>
              <a:rPr lang="en-GB" sz="2000" dirty="0" err="1" smtClean="0"/>
              <a:t>criar</a:t>
            </a:r>
            <a:r>
              <a:rPr lang="en-GB" sz="2000" dirty="0" smtClean="0"/>
              <a:t> </a:t>
            </a:r>
            <a:r>
              <a:rPr lang="en-GB" sz="2000" dirty="0" err="1" smtClean="0"/>
              <a:t>uma</a:t>
            </a:r>
            <a:r>
              <a:rPr lang="en-GB" sz="2000" dirty="0" smtClean="0"/>
              <a:t> </a:t>
            </a:r>
            <a:r>
              <a:rPr lang="en-GB" sz="2000" dirty="0" err="1" smtClean="0"/>
              <a:t>telha</a:t>
            </a:r>
            <a:r>
              <a:rPr lang="en-GB" sz="2000" dirty="0" smtClean="0"/>
              <a:t> que </a:t>
            </a:r>
            <a:r>
              <a:rPr lang="en-GB" sz="2000" dirty="0" err="1" smtClean="0"/>
              <a:t>representasse</a:t>
            </a:r>
            <a:r>
              <a:rPr lang="en-GB" sz="2000" dirty="0" smtClean="0"/>
              <a:t> um </a:t>
            </a:r>
            <a:r>
              <a:rPr lang="en-GB" sz="2000" dirty="0" err="1" smtClean="0"/>
              <a:t>grupo</a:t>
            </a:r>
            <a:r>
              <a:rPr lang="en-GB" sz="2000" dirty="0" smtClean="0"/>
              <a:t> de </a:t>
            </a:r>
            <a:r>
              <a:rPr lang="en-GB" sz="2000" dirty="0" err="1" smtClean="0"/>
              <a:t>relações</a:t>
            </a:r>
            <a:r>
              <a:rPr lang="en-GB" sz="2000" dirty="0" smtClean="0"/>
              <a:t>? Como é que </a:t>
            </a:r>
            <a:r>
              <a:rPr lang="en-GB" sz="2000" dirty="0" err="1" smtClean="0"/>
              <a:t>te</a:t>
            </a:r>
            <a:r>
              <a:rPr lang="en-GB" sz="2000" dirty="0" smtClean="0"/>
              <a:t> </a:t>
            </a:r>
            <a:r>
              <a:rPr lang="en-GB" sz="2000" dirty="0" err="1" smtClean="0"/>
              <a:t>tornas</a:t>
            </a:r>
            <a:r>
              <a:rPr lang="en-GB" sz="2000" dirty="0" smtClean="0"/>
              <a:t> amigo de </a:t>
            </a:r>
            <a:r>
              <a:rPr lang="en-GB" sz="2000" dirty="0" err="1" smtClean="0"/>
              <a:t>alguém</a:t>
            </a:r>
            <a:r>
              <a:rPr lang="en-GB" sz="2000" dirty="0" smtClean="0"/>
              <a:t>? </a:t>
            </a:r>
            <a:endParaRPr lang="ro-RO" sz="2000" dirty="0"/>
          </a:p>
          <a:p>
            <a:r>
              <a:rPr lang="en-GB" sz="2000" dirty="0"/>
              <a:t>(3) </a:t>
            </a:r>
            <a:r>
              <a:rPr lang="en-GB" sz="2000" dirty="0" err="1" smtClean="0"/>
              <a:t>Subjectivo</a:t>
            </a:r>
            <a:r>
              <a:rPr lang="en-GB" sz="2000" dirty="0" smtClean="0"/>
              <a:t> versus </a:t>
            </a:r>
            <a:r>
              <a:rPr lang="en-GB" sz="2000" dirty="0" err="1" smtClean="0"/>
              <a:t>Objectivo</a:t>
            </a:r>
            <a:r>
              <a:rPr lang="en-GB" sz="2000" dirty="0" smtClean="0"/>
              <a:t>. O que </a:t>
            </a:r>
            <a:r>
              <a:rPr lang="en-GB" sz="2000" dirty="0" err="1" smtClean="0"/>
              <a:t>pode</a:t>
            </a:r>
            <a:r>
              <a:rPr lang="en-GB" sz="2000" dirty="0" smtClean="0"/>
              <a:t> um </a:t>
            </a:r>
            <a:r>
              <a:rPr lang="en-GB" sz="2000" dirty="0" err="1" smtClean="0"/>
              <a:t>observador</a:t>
            </a:r>
            <a:r>
              <a:rPr lang="en-GB" sz="2000" dirty="0" smtClean="0"/>
              <a:t> </a:t>
            </a:r>
            <a:r>
              <a:rPr lang="en-GB" sz="2000" dirty="0" err="1" smtClean="0"/>
              <a:t>externo</a:t>
            </a:r>
            <a:r>
              <a:rPr lang="en-GB" sz="2000" dirty="0" smtClean="0"/>
              <a:t> </a:t>
            </a:r>
            <a:r>
              <a:rPr lang="en-GB" sz="2000" dirty="0" err="1" smtClean="0"/>
              <a:t>ver</a:t>
            </a:r>
            <a:r>
              <a:rPr lang="en-GB" sz="2000" dirty="0" smtClean="0"/>
              <a:t>? </a:t>
            </a:r>
            <a:r>
              <a:rPr lang="en-GB" sz="2000" dirty="0" err="1" smtClean="0"/>
              <a:t>Consegues</a:t>
            </a:r>
            <a:r>
              <a:rPr lang="en-GB" sz="2000" dirty="0" smtClean="0"/>
              <a:t> </a:t>
            </a:r>
            <a:r>
              <a:rPr lang="en-GB" sz="2000" dirty="0" err="1" smtClean="0"/>
              <a:t>encontrar</a:t>
            </a:r>
            <a:r>
              <a:rPr lang="en-GB" sz="2000" dirty="0" smtClean="0"/>
              <a:t> </a:t>
            </a:r>
            <a:r>
              <a:rPr lang="en-GB" sz="2000" dirty="0" err="1" smtClean="0"/>
              <a:t>algo</a:t>
            </a:r>
            <a:r>
              <a:rPr lang="en-GB" sz="2000" dirty="0" smtClean="0"/>
              <a:t> </a:t>
            </a:r>
            <a:r>
              <a:rPr lang="en-GB" sz="2000" dirty="0" err="1" smtClean="0"/>
              <a:t>comum</a:t>
            </a:r>
            <a:r>
              <a:rPr lang="en-GB" sz="2000" dirty="0" smtClean="0"/>
              <a:t> </a:t>
            </a:r>
            <a:r>
              <a:rPr lang="en-GB" sz="2000" dirty="0" err="1" smtClean="0"/>
              <a:t>em</a:t>
            </a:r>
            <a:r>
              <a:rPr lang="en-GB" sz="2000" dirty="0" smtClean="0"/>
              <a:t> </a:t>
            </a:r>
            <a:r>
              <a:rPr lang="en-GB" sz="2000" dirty="0" err="1" smtClean="0"/>
              <a:t>todas</a:t>
            </a:r>
            <a:r>
              <a:rPr lang="en-GB" sz="2000" dirty="0" smtClean="0"/>
              <a:t> as </a:t>
            </a:r>
            <a:r>
              <a:rPr lang="en-GB" sz="2000" dirty="0" err="1" smtClean="0"/>
              <a:t>crianças</a:t>
            </a:r>
            <a:r>
              <a:rPr lang="en-GB" sz="2000" dirty="0" smtClean="0"/>
              <a:t> </a:t>
            </a:r>
            <a:r>
              <a:rPr lang="en-GB" sz="2000" dirty="0" err="1" smtClean="0"/>
              <a:t>deste</a:t>
            </a:r>
            <a:r>
              <a:rPr lang="en-GB" sz="2000" dirty="0" smtClean="0"/>
              <a:t> </a:t>
            </a:r>
            <a:r>
              <a:rPr lang="en-GB" sz="2000" dirty="0" err="1" smtClean="0"/>
              <a:t>planeta</a:t>
            </a:r>
            <a:r>
              <a:rPr lang="en-GB" sz="2000" dirty="0" smtClean="0"/>
              <a:t>?</a:t>
            </a:r>
          </a:p>
          <a:p>
            <a:endParaRPr lang="ro-RO" sz="2000" dirty="0"/>
          </a:p>
          <a:p>
            <a:r>
              <a:rPr lang="ro-RO" sz="2000" dirty="0" smtClean="0"/>
              <a:t>T</a:t>
            </a:r>
            <a:r>
              <a:rPr lang="pt-PT" sz="2000" dirty="0" smtClean="0"/>
              <a:t>emas</a:t>
            </a:r>
            <a:r>
              <a:rPr lang="ro-RO" sz="2000" dirty="0" smtClean="0"/>
              <a:t>:</a:t>
            </a:r>
            <a:endParaRPr lang="ro-RO" sz="2000" dirty="0"/>
          </a:p>
          <a:p>
            <a:pPr marL="342900" indent="-342900">
              <a:buFontTx/>
              <a:buChar char="-"/>
            </a:pPr>
            <a:r>
              <a:rPr lang="pt-PT" sz="2000" dirty="0" err="1" smtClean="0"/>
              <a:t>Igualdadade</a:t>
            </a:r>
            <a:endParaRPr lang="ro-RO" sz="2000" dirty="0"/>
          </a:p>
          <a:p>
            <a:pPr marL="342900" indent="-342900">
              <a:buFontTx/>
              <a:buChar char="-"/>
            </a:pPr>
            <a:r>
              <a:rPr lang="ro-RO" sz="2000" dirty="0" smtClean="0"/>
              <a:t>T</a:t>
            </a:r>
            <a:r>
              <a:rPr lang="pt-PT" sz="2000" dirty="0" smtClean="0"/>
              <a:t>ipos de relação</a:t>
            </a:r>
            <a:endParaRPr lang="ro-RO" sz="2000" dirty="0"/>
          </a:p>
          <a:p>
            <a:pPr marL="342900" indent="-342900">
              <a:buFontTx/>
              <a:buChar char="-"/>
            </a:pPr>
            <a:r>
              <a:rPr lang="ro-RO" sz="2000" dirty="0" smtClean="0"/>
              <a:t>Di</a:t>
            </a:r>
            <a:r>
              <a:rPr lang="pt-PT" sz="2000" dirty="0" err="1" smtClean="0"/>
              <a:t>versidade</a:t>
            </a:r>
            <a:endParaRPr lang="pt-PT" sz="2000" dirty="0" smtClean="0"/>
          </a:p>
          <a:p>
            <a:pPr marL="342900" indent="-342900">
              <a:buFontTx/>
              <a:buChar char="-"/>
            </a:pPr>
            <a:r>
              <a:rPr lang="pt-PT" sz="2000" dirty="0" smtClean="0"/>
              <a:t>Inclusão</a:t>
            </a:r>
          </a:p>
          <a:p>
            <a:pPr marL="342900" indent="-342900">
              <a:buFontTx/>
              <a:buChar char="-"/>
            </a:pPr>
            <a:r>
              <a:rPr lang="en-US" sz="2000" dirty="0" err="1" smtClean="0"/>
              <a:t>Equidade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715347" y="346804"/>
            <a:ext cx="1753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3600" b="1" i="1" dirty="0" smtClean="0"/>
              <a:t>Debates</a:t>
            </a:r>
            <a:endParaRPr lang="en-US" sz="36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5A7C058-0FE8-451A-8DD1-C4A6F522A31B}"/>
              </a:ext>
            </a:extLst>
          </p:cNvPr>
          <p:cNvSpPr/>
          <p:nvPr/>
        </p:nvSpPr>
        <p:spPr>
          <a:xfrm>
            <a:off x="524107" y="6551227"/>
            <a:ext cx="7814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200" dirty="0" err="1"/>
              <a:t>Image</a:t>
            </a:r>
            <a:r>
              <a:rPr lang="ro-RO" sz="1200" dirty="0"/>
              <a:t> </a:t>
            </a:r>
            <a:r>
              <a:rPr lang="ro-RO" sz="1200" dirty="0" err="1"/>
              <a:t>source</a:t>
            </a:r>
            <a:r>
              <a:rPr lang="ro-RO" sz="1200" dirty="0"/>
              <a:t>: </a:t>
            </a:r>
            <a:r>
              <a:rPr lang="en-US" sz="1200" dirty="0"/>
              <a:t>https://en.wikipedia.org/wiki/File:Network_self-organization_stages.png</a:t>
            </a:r>
            <a:r>
              <a:rPr lang="ro-RO" sz="1200" dirty="0"/>
              <a:t>  </a:t>
            </a:r>
            <a:r>
              <a:rPr lang="ro-RO" sz="1200" dirty="0" err="1"/>
              <a:t>Author</a:t>
            </a:r>
            <a:r>
              <a:rPr lang="ro-RO" sz="1200" dirty="0"/>
              <a:t>: </a:t>
            </a:r>
            <a:r>
              <a:rPr lang="ro-RO" sz="1200" dirty="0">
                <a:hlinkClick r:id="rId4" tooltip="User:Takemori39 (page does not exist)"/>
              </a:rPr>
              <a:t>Takemori39</a:t>
            </a:r>
            <a:endParaRPr lang="ro-RO" sz="1200" dirty="0"/>
          </a:p>
        </p:txBody>
      </p:sp>
    </p:spTree>
    <p:extLst>
      <p:ext uri="{BB962C8B-B14F-4D97-AF65-F5344CB8AC3E}">
        <p14:creationId xmlns:p14="http://schemas.microsoft.com/office/powerpoint/2010/main" val="916674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86" y="2813553"/>
            <a:ext cx="1702930" cy="595815"/>
          </a:xfrm>
        </p:spPr>
      </p:pic>
      <p:pic>
        <p:nvPicPr>
          <p:cNvPr id="4" name="Picture 3" descr="heade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219" y="695163"/>
            <a:ext cx="6244297" cy="518746"/>
          </a:xfrm>
          <a:prstGeom prst="rect">
            <a:avLst/>
          </a:prstGeom>
          <a:noFill/>
        </p:spPr>
      </p:pic>
      <p:pic>
        <p:nvPicPr>
          <p:cNvPr id="6" name="Picture 5" descr="footer_mon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967" y="5176869"/>
            <a:ext cx="6489388" cy="93614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088387" y="3495469"/>
            <a:ext cx="6314548" cy="1371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l-GR" sz="1662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Except where otherwise noted, this work is licensed under the Creative Commons Attribution 4.0 International License. To view a copy of this license, visit </a:t>
            </a:r>
            <a:r>
              <a:rPr lang="el-GR" sz="1662" u="sng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http://creativecommons.org/licenses/by/4.0/</a:t>
            </a:r>
            <a:endParaRPr lang="en-GB" sz="1662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>
              <a:buClrTx/>
              <a:buFontTx/>
              <a:buNone/>
            </a:pPr>
            <a:r>
              <a:rPr lang="el-GR" sz="1662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endParaRPr lang="en-GB" sz="1662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180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3907" y="346804"/>
            <a:ext cx="851604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4400" dirty="0" smtClean="0"/>
              <a:t>O que precisa de saber um designer </a:t>
            </a:r>
          </a:p>
          <a:p>
            <a:pPr algn="ctr"/>
            <a:r>
              <a:rPr lang="pt-PT" sz="4400" dirty="0" smtClean="0"/>
              <a:t>para fazer com que as pessoas </a:t>
            </a:r>
          </a:p>
          <a:p>
            <a:pPr algn="ctr"/>
            <a:r>
              <a:rPr lang="pt-PT" sz="4400" dirty="0" smtClean="0"/>
              <a:t>se sintam bem?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B2AA5C5-A4A4-4E12-96A6-1452D8C40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94" y="2524179"/>
            <a:ext cx="4115969" cy="27423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4B4E70-524B-4ED7-B1DC-1B8CA02EBE42}"/>
              </a:ext>
            </a:extLst>
          </p:cNvPr>
          <p:cNvSpPr txBox="1"/>
          <p:nvPr/>
        </p:nvSpPr>
        <p:spPr>
          <a:xfrm>
            <a:off x="185196" y="5997306"/>
            <a:ext cx="4162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 err="1"/>
              <a:t>Image</a:t>
            </a:r>
            <a:r>
              <a:rPr lang="ro-RO" sz="1200" dirty="0"/>
              <a:t> </a:t>
            </a:r>
            <a:r>
              <a:rPr lang="ro-RO" sz="1200" dirty="0" err="1"/>
              <a:t>credits</a:t>
            </a:r>
            <a:r>
              <a:rPr lang="ro-RO" sz="1200" dirty="0"/>
              <a:t>: </a:t>
            </a:r>
            <a:r>
              <a:rPr lang="en-GB" sz="1200" dirty="0"/>
              <a:t>Meilof1 [CC BY-SA 3.0 (https://creativecommons.org/licenses/by-sa/3.0)]</a:t>
            </a:r>
            <a:r>
              <a:rPr lang="ro-RO" sz="1200" dirty="0"/>
              <a:t> https://commons.wikimedia.org/wiki/File:Flow_in_City_Hall_the_Hague.jpg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B69505A-72CA-4C38-B18D-A89405DBA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24178"/>
            <a:ext cx="4329951" cy="27423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9731C65-DD79-42C6-B05E-1EF73C323756}"/>
              </a:ext>
            </a:extLst>
          </p:cNvPr>
          <p:cNvSpPr txBox="1"/>
          <p:nvPr/>
        </p:nvSpPr>
        <p:spPr>
          <a:xfrm>
            <a:off x="4655841" y="5997304"/>
            <a:ext cx="4162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 err="1"/>
              <a:t>Image</a:t>
            </a:r>
            <a:r>
              <a:rPr lang="ro-RO" sz="1200" dirty="0"/>
              <a:t> </a:t>
            </a:r>
            <a:r>
              <a:rPr lang="ro-RO" sz="1200" dirty="0" err="1"/>
              <a:t>credits</a:t>
            </a:r>
            <a:r>
              <a:rPr lang="ro-RO" sz="1200" dirty="0"/>
              <a:t>: </a:t>
            </a:r>
            <a:r>
              <a:rPr lang="en-GB" sz="1200" dirty="0" err="1"/>
              <a:t>Kallyhere</a:t>
            </a:r>
            <a:r>
              <a:rPr lang="en-GB" sz="1200" dirty="0"/>
              <a:t> [CC BY-SA 4.0 (https://creativecommons.org/licenses/by-sa/4.0)]</a:t>
            </a:r>
            <a:r>
              <a:rPr lang="ro-RO" sz="1200" dirty="0"/>
              <a:t> https://commons.wikimedia.org/wiki/File:J_Metropolis_%E5%98%89%E5%8C%AF%E5%9F%8E.jpg</a:t>
            </a:r>
          </a:p>
        </p:txBody>
      </p:sp>
    </p:spTree>
    <p:extLst>
      <p:ext uri="{BB962C8B-B14F-4D97-AF65-F5344CB8AC3E}">
        <p14:creationId xmlns:p14="http://schemas.microsoft.com/office/powerpoint/2010/main" val="3544600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7700" y="456354"/>
            <a:ext cx="3749744" cy="3662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err="1" smtClean="0"/>
              <a:t>Matemática</a:t>
            </a:r>
            <a:endParaRPr lang="en-GB" sz="4400" dirty="0"/>
          </a:p>
          <a:p>
            <a:endParaRPr lang="ro-RO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4000" dirty="0" smtClean="0">
                <a:latin typeface="Bradley Hand ITC" panose="03070402050302030203" pitchFamily="66" charset="0"/>
              </a:rPr>
              <a:t>Conhecimento</a:t>
            </a:r>
            <a:endParaRPr lang="ro-RO" sz="4000" dirty="0">
              <a:latin typeface="Bradley Hand ITC" panose="03070402050302030203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4000" dirty="0" smtClean="0">
                <a:latin typeface="Bradley Hand ITC" panose="03070402050302030203" pitchFamily="66" charset="0"/>
              </a:rPr>
              <a:t>Competências</a:t>
            </a:r>
            <a:endParaRPr lang="ro-RO" sz="4000" dirty="0">
              <a:latin typeface="Bradley Hand ITC" panose="03070402050302030203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4000" dirty="0" smtClean="0">
                <a:latin typeface="Bradley Hand ITC" panose="03070402050302030203" pitchFamily="66" charset="0"/>
              </a:rPr>
              <a:t>Atitudes</a:t>
            </a:r>
            <a:endParaRPr lang="ro-RO" sz="4000" dirty="0">
              <a:latin typeface="Bradley Hand ITC" panose="03070402050302030203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4000" dirty="0" smtClean="0">
                <a:latin typeface="Bradley Hand ITC" panose="03070402050302030203" pitchFamily="66" charset="0"/>
              </a:rPr>
              <a:t>Prática</a:t>
            </a:r>
            <a:endParaRPr lang="en-US" sz="4000" dirty="0">
              <a:latin typeface="Bradley Hand ITC" panose="03070402050302030203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700" y="4492879"/>
            <a:ext cx="3194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Ars </a:t>
            </a:r>
            <a:r>
              <a:rPr lang="ro-RO" dirty="0" err="1"/>
              <a:t>Qubica</a:t>
            </a:r>
            <a:r>
              <a:rPr lang="ro-RO" dirty="0"/>
              <a:t> (</a:t>
            </a:r>
            <a:r>
              <a:rPr lang="ro-RO" dirty="0" err="1"/>
              <a:t>movie</a:t>
            </a:r>
            <a:r>
              <a:rPr lang="ro-RO" dirty="0"/>
              <a:t>):</a:t>
            </a:r>
            <a:r>
              <a:rPr lang="ro-RO" sz="1200" dirty="0">
                <a:hlinkClick r:id="rId3"/>
              </a:rPr>
              <a:t> http://www.etereaestudios.com/docs_html/arsqubica_htm/index.htm</a:t>
            </a:r>
            <a:endParaRPr lang="ro-RO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D69A42-8B5F-45D0-9571-089600208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CEFBD6-5548-4304-A355-8B0B1A88AA15}"/>
              </a:ext>
            </a:extLst>
          </p:cNvPr>
          <p:cNvSpPr txBox="1"/>
          <p:nvPr/>
        </p:nvSpPr>
        <p:spPr>
          <a:xfrm>
            <a:off x="1" y="5893814"/>
            <a:ext cx="3900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 err="1"/>
              <a:t>Image</a:t>
            </a:r>
            <a:r>
              <a:rPr lang="ro-RO" sz="1200" dirty="0"/>
              <a:t> </a:t>
            </a:r>
            <a:r>
              <a:rPr lang="ro-RO" sz="1200" dirty="0" err="1"/>
              <a:t>credits</a:t>
            </a:r>
            <a:r>
              <a:rPr lang="ro-RO" sz="1200" dirty="0"/>
              <a:t>: </a:t>
            </a:r>
            <a:r>
              <a:rPr lang="pl-PL" sz="1200" dirty="0"/>
              <a:t>Barebibotra [CC BY-SA 3.0 (https://creativecommons.org/licenses/by-sa/3.0)]</a:t>
            </a:r>
            <a:r>
              <a:rPr lang="ro-RO" sz="1200" dirty="0"/>
              <a:t> https://commons.wikimedia.org/wiki/File:HK_TST_Chung_King_%E6%B4%BB%E6%96%B9%E5%95%86%E5%A0%B4_Woodhouse_floor_Carpet_mosaic.JPG</a:t>
            </a:r>
          </a:p>
        </p:txBody>
      </p:sp>
    </p:spTree>
    <p:extLst>
      <p:ext uri="{BB962C8B-B14F-4D97-AF65-F5344CB8AC3E}">
        <p14:creationId xmlns:p14="http://schemas.microsoft.com/office/powerpoint/2010/main" val="145378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7700" y="1009483"/>
            <a:ext cx="19598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400" dirty="0" smtClean="0"/>
              <a:t>Estética</a:t>
            </a:r>
            <a:endParaRPr lang="ro-RO" sz="4400" dirty="0"/>
          </a:p>
        </p:txBody>
      </p:sp>
      <p:sp>
        <p:nvSpPr>
          <p:cNvPr id="6" name="Rectangle 5"/>
          <p:cNvSpPr/>
          <p:nvPr/>
        </p:nvSpPr>
        <p:spPr>
          <a:xfrm rot="7960909">
            <a:off x="-682893" y="2080456"/>
            <a:ext cx="6207586" cy="861774"/>
          </a:xfrm>
          <a:prstGeom prst="rect">
            <a:avLst/>
          </a:prstGeom>
        </p:spPr>
        <p:txBody>
          <a:bodyPr vert="vert270" wrap="none">
            <a:prstTxWarp prst="textWave4">
              <a:avLst>
                <a:gd name="adj1" fmla="val 0"/>
                <a:gd name="adj2" fmla="val -2911"/>
              </a:avLst>
            </a:prstTxWarp>
            <a:spAutoFit/>
          </a:bodyPr>
          <a:lstStyle/>
          <a:p>
            <a:r>
              <a:rPr lang="pt-PT" sz="4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Imaginação</a:t>
            </a:r>
            <a:endParaRPr lang="ro-RO" sz="4400" dirty="0">
              <a:solidFill>
                <a:schemeClr val="accent5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9716" y="5085143"/>
            <a:ext cx="2097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i="1" dirty="0" smtClean="0">
                <a:solidFill>
                  <a:srgbClr val="FF0000"/>
                </a:solidFill>
              </a:rPr>
              <a:t>Criatividade</a:t>
            </a:r>
            <a:r>
              <a:rPr lang="ro-RO" sz="2800" i="1" dirty="0" smtClean="0">
                <a:solidFill>
                  <a:srgbClr val="FF0000"/>
                </a:solidFill>
              </a:rPr>
              <a:t>?</a:t>
            </a:r>
            <a:endParaRPr lang="ro-RO" sz="2800" i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9ED8DB-02CC-47EA-AC9F-ABACD656B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894" y="1986051"/>
            <a:ext cx="6096000" cy="3286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FD60FB1-494C-40F9-AA39-8A55BC522AD6}"/>
              </a:ext>
            </a:extLst>
          </p:cNvPr>
          <p:cNvSpPr txBox="1"/>
          <p:nvPr/>
        </p:nvSpPr>
        <p:spPr>
          <a:xfrm>
            <a:off x="2669894" y="6285053"/>
            <a:ext cx="6312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 err="1"/>
              <a:t>Image</a:t>
            </a:r>
            <a:r>
              <a:rPr lang="ro-RO" sz="1200" dirty="0"/>
              <a:t> </a:t>
            </a:r>
            <a:r>
              <a:rPr lang="ro-RO" sz="1200" dirty="0" err="1"/>
              <a:t>credits</a:t>
            </a:r>
            <a:r>
              <a:rPr lang="ro-RO" sz="1200" dirty="0"/>
              <a:t>: </a:t>
            </a:r>
            <a:r>
              <a:rPr lang="pl-PL" sz="1200" dirty="0"/>
              <a:t>Kenogenic [CC BY-SA 4.0 (https://creativecommons.org/licenses/by-sa/4.0)]</a:t>
            </a:r>
            <a:r>
              <a:rPr lang="ro-RO" sz="1200" dirty="0"/>
              <a:t> https://commons.wikimedia.org/wiki/File:Event_planning.jpg</a:t>
            </a:r>
          </a:p>
        </p:txBody>
      </p:sp>
    </p:spTree>
    <p:extLst>
      <p:ext uri="{BB962C8B-B14F-4D97-AF65-F5344CB8AC3E}">
        <p14:creationId xmlns:p14="http://schemas.microsoft.com/office/powerpoint/2010/main" val="380199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7225" y="346804"/>
            <a:ext cx="8189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2800" dirty="0" smtClean="0"/>
              <a:t>Começa com</a:t>
            </a:r>
            <a:r>
              <a:rPr lang="ro-RO" sz="2800" dirty="0" smtClean="0"/>
              <a:t>... </a:t>
            </a:r>
            <a:r>
              <a:rPr lang="pt-PT" sz="2800" dirty="0" smtClean="0"/>
              <a:t>Um circulo</a:t>
            </a:r>
            <a:r>
              <a:rPr lang="en-GB" sz="2800" dirty="0" smtClean="0"/>
              <a:t> e </a:t>
            </a:r>
            <a:r>
              <a:rPr lang="en-GB" sz="2800" dirty="0" err="1" smtClean="0"/>
              <a:t>alguns</a:t>
            </a:r>
            <a:r>
              <a:rPr lang="en-GB" sz="2800" dirty="0" smtClean="0"/>
              <a:t> </a:t>
            </a:r>
            <a:r>
              <a:rPr lang="en-GB" sz="2800" dirty="0" err="1" smtClean="0"/>
              <a:t>poligonos</a:t>
            </a:r>
            <a:r>
              <a:rPr lang="en-GB" sz="2800" dirty="0" smtClean="0"/>
              <a:t> </a:t>
            </a:r>
            <a:r>
              <a:rPr lang="en-GB" sz="2800" dirty="0" err="1" smtClean="0"/>
              <a:t>regulares</a:t>
            </a:r>
            <a:endParaRPr lang="en-US" sz="2800" dirty="0"/>
          </a:p>
        </p:txBody>
      </p:sp>
      <p:pic>
        <p:nvPicPr>
          <p:cNvPr id="1026" name="Picture 2" descr="C:\Users\Olimpius Istrate\Google Drive\dfp\proiect_PiCaM\lucru\curriculum\draft_UoB\A01_shap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19" y="993135"/>
            <a:ext cx="6223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6029" y="2376946"/>
            <a:ext cx="2727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2800" dirty="0" smtClean="0"/>
              <a:t>Combina-os com</a:t>
            </a:r>
            <a:r>
              <a:rPr lang="ro-RO" sz="2800" dirty="0" smtClean="0"/>
              <a:t>:</a:t>
            </a:r>
            <a:endParaRPr lang="en-US" sz="2800" dirty="0"/>
          </a:p>
        </p:txBody>
      </p:sp>
      <p:pic>
        <p:nvPicPr>
          <p:cNvPr id="1027" name="Picture 3" descr="C:\Users\Olimpius Istrate\Google Drive\dfp\proiect_PiCaM\lucru\curriculum\draft_UoB\A03_shap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8" y="4953000"/>
            <a:ext cx="571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limpius Istrate\Google Drive\dfp\proiect_PiCaM\lucru\curriculum\draft_UoB\A02_shap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51" y="3240942"/>
            <a:ext cx="1397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Olimpius Istrate\Google Drive\dfp\proiect_PiCaM\lucru\curriculum\draft_UoB\A04_shap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75" y="2376946"/>
            <a:ext cx="4435523" cy="28830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2F9AF6-B46A-4BCC-944E-1E2E58638B70}"/>
              </a:ext>
            </a:extLst>
          </p:cNvPr>
          <p:cNvSpPr txBox="1"/>
          <p:nvPr/>
        </p:nvSpPr>
        <p:spPr>
          <a:xfrm>
            <a:off x="4895385" y="6373185"/>
            <a:ext cx="408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 err="1"/>
              <a:t>Images</a:t>
            </a:r>
            <a:r>
              <a:rPr lang="ro-RO" sz="1200" dirty="0"/>
              <a:t> </a:t>
            </a:r>
            <a:r>
              <a:rPr lang="ro-RO" sz="1200" dirty="0" err="1"/>
              <a:t>credits</a:t>
            </a:r>
            <a:r>
              <a:rPr lang="ro-RO" sz="1200" dirty="0"/>
              <a:t>: National Centre for Excellence in </a:t>
            </a:r>
            <a:r>
              <a:rPr lang="ro-RO" sz="1200" dirty="0" err="1"/>
              <a:t>Teaching</a:t>
            </a:r>
            <a:r>
              <a:rPr lang="ro-RO" sz="1200" dirty="0"/>
              <a:t> </a:t>
            </a:r>
            <a:r>
              <a:rPr lang="ro-RO" sz="1200" dirty="0" err="1"/>
              <a:t>Mathematics</a:t>
            </a:r>
            <a:r>
              <a:rPr lang="ro-RO" sz="1200" dirty="0"/>
              <a:t> (https://www.ncetm.org.uk/resources/18030)</a:t>
            </a:r>
          </a:p>
        </p:txBody>
      </p:sp>
    </p:spTree>
    <p:extLst>
      <p:ext uri="{BB962C8B-B14F-4D97-AF65-F5344CB8AC3E}">
        <p14:creationId xmlns:p14="http://schemas.microsoft.com/office/powerpoint/2010/main" val="383207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06601" y="346804"/>
            <a:ext cx="2970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3600" b="1" dirty="0" err="1" smtClean="0"/>
              <a:t>Simbolos</a:t>
            </a:r>
            <a:r>
              <a:rPr lang="ro-RO" sz="3600" b="1" dirty="0" smtClean="0"/>
              <a:t>   </a:t>
            </a:r>
            <a:r>
              <a:rPr lang="ro-RO" sz="2800" dirty="0"/>
              <a:t>(1/</a:t>
            </a:r>
            <a:r>
              <a:rPr lang="en-GB" sz="2800" dirty="0"/>
              <a:t>5</a:t>
            </a:r>
            <a:r>
              <a:rPr lang="ro-RO" sz="2800" dirty="0"/>
              <a:t>)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-13873" y="1455944"/>
            <a:ext cx="39848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2400" dirty="0" err="1" smtClean="0"/>
              <a:t>Simbolo</a:t>
            </a:r>
            <a:r>
              <a:rPr lang="pt-PT" sz="2400" dirty="0" smtClean="0"/>
              <a:t> Religioso dos Judeus -</a:t>
            </a:r>
            <a:endParaRPr lang="ro-RO" sz="2400" dirty="0"/>
          </a:p>
          <a:p>
            <a:pPr algn="ctr"/>
            <a:r>
              <a:rPr lang="pt-PT" sz="2400" dirty="0" smtClean="0"/>
              <a:t>A estrela de David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8E0BEC3-C021-4C32-9F6A-1A8585FD0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31" y="2688489"/>
            <a:ext cx="1094446" cy="10944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40B08CD-CC60-4C85-8186-F240338B7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703" y="2688489"/>
            <a:ext cx="1369864" cy="1284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37B44E7-5B16-4645-8FE7-945AA11A8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9493" y="1552530"/>
            <a:ext cx="3090513" cy="30905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CA595AB-9D25-4619-B948-64642935E1C0}"/>
              </a:ext>
            </a:extLst>
          </p:cNvPr>
          <p:cNvSpPr txBox="1"/>
          <p:nvPr/>
        </p:nvSpPr>
        <p:spPr>
          <a:xfrm>
            <a:off x="6030410" y="6205920"/>
            <a:ext cx="295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 err="1"/>
              <a:t>Image</a:t>
            </a:r>
            <a:r>
              <a:rPr lang="ro-RO" sz="1200" dirty="0"/>
              <a:t>: https://commons.wikimedia.org/wiki/File:Goe_Platz_der_Synagoge_Detail_2.jpg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693932C-80A2-47AE-BE03-128D8F124F3D}"/>
              </a:ext>
            </a:extLst>
          </p:cNvPr>
          <p:cNvSpPr txBox="1"/>
          <p:nvPr/>
        </p:nvSpPr>
        <p:spPr>
          <a:xfrm>
            <a:off x="3018399" y="6195617"/>
            <a:ext cx="295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 err="1"/>
              <a:t>Image</a:t>
            </a:r>
            <a:r>
              <a:rPr lang="ro-RO" sz="1200" dirty="0"/>
              <a:t>: https://commons.wikimedia.org/wiki/File:Calanit006.jpg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487DBBF-5FD8-4023-A068-2257A22A1495}"/>
              </a:ext>
            </a:extLst>
          </p:cNvPr>
          <p:cNvSpPr txBox="1"/>
          <p:nvPr/>
        </p:nvSpPr>
        <p:spPr>
          <a:xfrm>
            <a:off x="6388" y="6195617"/>
            <a:ext cx="295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 err="1"/>
              <a:t>Image</a:t>
            </a:r>
            <a:r>
              <a:rPr lang="ro-RO" sz="1200" dirty="0"/>
              <a:t>: https://commons.wikimedia.org/wiki/File:Starofdavid.png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C7945D3-E733-43D9-8BF7-98C8FAD6D752}"/>
              </a:ext>
            </a:extLst>
          </p:cNvPr>
          <p:cNvSpPr txBox="1"/>
          <p:nvPr/>
        </p:nvSpPr>
        <p:spPr>
          <a:xfrm>
            <a:off x="5419493" y="4861543"/>
            <a:ext cx="2951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Dentro</a:t>
            </a:r>
            <a:r>
              <a:rPr lang="en-GB" dirty="0" smtClean="0"/>
              <a:t> do memorial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antiga</a:t>
            </a:r>
            <a:r>
              <a:rPr lang="en-GB" dirty="0" smtClean="0"/>
              <a:t> </a:t>
            </a:r>
            <a:r>
              <a:rPr lang="en-GB" dirty="0" err="1" smtClean="0"/>
              <a:t>Sinagoga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/>
              <a:t> </a:t>
            </a:r>
            <a:r>
              <a:rPr lang="en-GB" dirty="0">
                <a:hlinkClick r:id="rId6" tooltip="Göttingen"/>
              </a:rPr>
              <a:t>Göttingen</a:t>
            </a:r>
            <a:r>
              <a:rPr lang="en-GB" dirty="0"/>
              <a:t>, </a:t>
            </a:r>
            <a:r>
              <a:rPr lang="en-GB" dirty="0" err="1" smtClean="0"/>
              <a:t>Alemanha</a:t>
            </a:r>
            <a:endParaRPr lang="ro-RO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9025DFC-478C-4011-B5C2-79A3F706BE5E}"/>
              </a:ext>
            </a:extLst>
          </p:cNvPr>
          <p:cNvSpPr txBox="1"/>
          <p:nvPr/>
        </p:nvSpPr>
        <p:spPr>
          <a:xfrm>
            <a:off x="2138268" y="4861543"/>
            <a:ext cx="2951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hlinkClick r:id="rId7" tooltip="Anemone coronaria"/>
              </a:rPr>
              <a:t>Anémona</a:t>
            </a:r>
            <a:r>
              <a:rPr lang="en-GB" dirty="0" smtClean="0">
                <a:hlinkClick r:id="rId7" tooltip="Anemone coronaria"/>
              </a:rPr>
              <a:t> </a:t>
            </a:r>
            <a:r>
              <a:rPr lang="en-GB" dirty="0" err="1" smtClean="0">
                <a:hlinkClick r:id="rId7" tooltip="Anemone coronaria"/>
              </a:rPr>
              <a:t>coronária</a:t>
            </a:r>
            <a:r>
              <a:rPr lang="en-GB" dirty="0"/>
              <a:t> </a:t>
            </a:r>
            <a:r>
              <a:rPr lang="en-GB" dirty="0" smtClean="0"/>
              <a:t>com </a:t>
            </a:r>
            <a:r>
              <a:rPr lang="en-GB" dirty="0"/>
              <a:t>6 </a:t>
            </a:r>
            <a:r>
              <a:rPr lang="en-GB" dirty="0" err="1" smtClean="0"/>
              <a:t>pétalas</a:t>
            </a:r>
            <a:r>
              <a:rPr lang="en-GB" dirty="0" smtClean="0"/>
              <a:t> a </a:t>
            </a:r>
            <a:r>
              <a:rPr lang="en-GB" dirty="0" err="1" smtClean="0"/>
              <a:t>criar</a:t>
            </a:r>
            <a:r>
              <a:rPr lang="en-GB" dirty="0"/>
              <a:t> </a:t>
            </a:r>
            <a:r>
              <a:rPr lang="en-GB" dirty="0" smtClean="0"/>
              <a:t>a </a:t>
            </a:r>
            <a:r>
              <a:rPr lang="en-GB" dirty="0" err="1" smtClean="0"/>
              <a:t>estrela</a:t>
            </a:r>
            <a:r>
              <a:rPr lang="en-GB" dirty="0" smtClean="0"/>
              <a:t> de</a:t>
            </a:r>
            <a:r>
              <a:rPr lang="en-GB" dirty="0" smtClean="0">
                <a:hlinkClick r:id="rId8" tooltip="Star of David"/>
              </a:rPr>
              <a:t> </a:t>
            </a:r>
            <a:r>
              <a:rPr lang="en-GB" dirty="0">
                <a:hlinkClick r:id="rId8" tooltip="Star of David"/>
              </a:rPr>
              <a:t>David</a:t>
            </a:r>
            <a:endParaRPr lang="ro-RO" sz="1200" dirty="0"/>
          </a:p>
        </p:txBody>
      </p:sp>
    </p:spTree>
    <p:extLst>
      <p:ext uri="{BB962C8B-B14F-4D97-AF65-F5344CB8AC3E}">
        <p14:creationId xmlns:p14="http://schemas.microsoft.com/office/powerpoint/2010/main" val="3642010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54503" y="346804"/>
            <a:ext cx="3074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3600" b="1" dirty="0" err="1" smtClean="0"/>
              <a:t>Simbolos</a:t>
            </a:r>
            <a:r>
              <a:rPr lang="ro-RO" sz="3600" b="1" dirty="0" smtClean="0">
                <a:solidFill>
                  <a:prstClr val="black"/>
                </a:solidFill>
              </a:rPr>
              <a:t>    </a:t>
            </a:r>
            <a:r>
              <a:rPr lang="ro-RO" sz="2800" dirty="0">
                <a:solidFill>
                  <a:prstClr val="black"/>
                </a:solidFill>
              </a:rPr>
              <a:t>(2/</a:t>
            </a:r>
            <a:r>
              <a:rPr lang="en-GB" sz="2800" dirty="0">
                <a:solidFill>
                  <a:prstClr val="black"/>
                </a:solidFill>
              </a:rPr>
              <a:t>5</a:t>
            </a:r>
            <a:r>
              <a:rPr lang="ro-RO" sz="2800" dirty="0">
                <a:solidFill>
                  <a:prstClr val="black"/>
                </a:solidFill>
              </a:rPr>
              <a:t>)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941076" y="1441128"/>
            <a:ext cx="1512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2400" dirty="0" smtClean="0"/>
              <a:t>Cruz Cristã</a:t>
            </a:r>
            <a:endParaRPr lang="ro-RO" sz="2400" dirty="0"/>
          </a:p>
        </p:txBody>
      </p:sp>
      <p:sp>
        <p:nvSpPr>
          <p:cNvPr id="2" name="Rectangle 1"/>
          <p:cNvSpPr/>
          <p:nvPr/>
        </p:nvSpPr>
        <p:spPr>
          <a:xfrm>
            <a:off x="2506909" y="3758131"/>
            <a:ext cx="2256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Cruz Carolingian </a:t>
            </a:r>
            <a:r>
              <a:rPr lang="en-GB" dirty="0" smtClean="0"/>
              <a:t> </a:t>
            </a:r>
            <a:r>
              <a:rPr lang="en-GB" dirty="0"/>
              <a:t>- </a:t>
            </a:r>
            <a:r>
              <a:rPr lang="en-GB" dirty="0" err="1" smtClean="0"/>
              <a:t>representa</a:t>
            </a:r>
            <a:r>
              <a:rPr lang="en-GB" dirty="0" smtClean="0"/>
              <a:t> </a:t>
            </a:r>
            <a:r>
              <a:rPr lang="en-GB" dirty="0" err="1" smtClean="0"/>
              <a:t>unidade</a:t>
            </a:r>
            <a:r>
              <a:rPr lang="en-GB" dirty="0" smtClean="0"/>
              <a:t>, </a:t>
            </a:r>
            <a:r>
              <a:rPr lang="en-GB" dirty="0" err="1" smtClean="0"/>
              <a:t>equilibrio</a:t>
            </a:r>
            <a:r>
              <a:rPr lang="en-GB" dirty="0" smtClean="0"/>
              <a:t> e a </a:t>
            </a:r>
            <a:r>
              <a:rPr lang="en-GB" dirty="0" err="1" smtClean="0"/>
              <a:t>eternidade</a:t>
            </a:r>
            <a:r>
              <a:rPr lang="en-GB" dirty="0" smtClean="0"/>
              <a:t> de Deus.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BDB564-4BCB-40E1-89BF-E34D7EF2D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85" y="2295901"/>
            <a:ext cx="773020" cy="1078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49E3E34-109D-4799-BBDF-8EC534B15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92" y="3878879"/>
            <a:ext cx="1366442" cy="13664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487E297-4970-405B-ABD5-9F68195F0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190" y="1346559"/>
            <a:ext cx="2337115" cy="31161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39B0C33-46F3-4960-856A-574074424E0C}"/>
              </a:ext>
            </a:extLst>
          </p:cNvPr>
          <p:cNvSpPr txBox="1"/>
          <p:nvPr/>
        </p:nvSpPr>
        <p:spPr>
          <a:xfrm>
            <a:off x="6030410" y="6016353"/>
            <a:ext cx="2951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 err="1"/>
              <a:t>Image</a:t>
            </a:r>
            <a:r>
              <a:rPr lang="ro-RO" sz="1200" dirty="0"/>
              <a:t> 3: https://commons.wikimedia.org/wiki/File:Christian_hospital,_tiled_cross_symbol,from_Mr._Isa_Bahadori_works_in_Isfahan..JPG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9AD1D9D-6E95-4A29-AE27-4BBE347760CE}"/>
              </a:ext>
            </a:extLst>
          </p:cNvPr>
          <p:cNvSpPr txBox="1"/>
          <p:nvPr/>
        </p:nvSpPr>
        <p:spPr>
          <a:xfrm>
            <a:off x="3018399" y="6195617"/>
            <a:ext cx="295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 err="1"/>
              <a:t>Image</a:t>
            </a:r>
            <a:r>
              <a:rPr lang="ro-RO" sz="1200" dirty="0"/>
              <a:t> 2: https://commons.wikimedia.org/wiki/File:Coa_Illustration_Cross_Carolingian.svg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B0FFB5E-38B6-4339-841E-35BBF4EE8D91}"/>
              </a:ext>
            </a:extLst>
          </p:cNvPr>
          <p:cNvSpPr txBox="1"/>
          <p:nvPr/>
        </p:nvSpPr>
        <p:spPr>
          <a:xfrm>
            <a:off x="6388" y="6195617"/>
            <a:ext cx="295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 err="1"/>
              <a:t>Image</a:t>
            </a:r>
            <a:r>
              <a:rPr lang="ro-RO" sz="1200" dirty="0"/>
              <a:t> 1: https://commons.wikimedia.org/wiki/File:Christian_cross.svg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B43604A-162E-4D38-9286-D5E62F8AC14C}"/>
              </a:ext>
            </a:extLst>
          </p:cNvPr>
          <p:cNvSpPr/>
          <p:nvPr/>
        </p:nvSpPr>
        <p:spPr>
          <a:xfrm>
            <a:off x="5341303" y="4754650"/>
            <a:ext cx="2256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Hospital </a:t>
            </a:r>
            <a:r>
              <a:rPr lang="en-GB" dirty="0" err="1" smtClean="0"/>
              <a:t>Cristão</a:t>
            </a:r>
            <a:r>
              <a:rPr lang="en-GB" dirty="0" smtClean="0"/>
              <a:t>, </a:t>
            </a:r>
            <a:r>
              <a:rPr lang="en-GB" dirty="0" err="1" smtClean="0"/>
              <a:t>simbolo</a:t>
            </a:r>
            <a:r>
              <a:rPr lang="en-GB" dirty="0" smtClean="0"/>
              <a:t> </a:t>
            </a:r>
            <a:r>
              <a:rPr lang="en-GB" dirty="0" err="1" smtClean="0"/>
              <a:t>feito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azulejos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20835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54503" y="346804"/>
            <a:ext cx="3074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Simbolos</a:t>
            </a:r>
            <a:r>
              <a:rPr kumimoji="0" lang="ro-RO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ro-R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(3/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ro-R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6808" y="5320992"/>
            <a:ext cx="4849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2400" dirty="0" smtClean="0"/>
              <a:t>Mesquita de </a:t>
            </a:r>
            <a:r>
              <a:rPr lang="ro-RO" sz="2400" dirty="0" smtClean="0"/>
              <a:t>Abu </a:t>
            </a:r>
            <a:r>
              <a:rPr lang="ro-RO" sz="2400" dirty="0"/>
              <a:t>Dhabi </a:t>
            </a:r>
            <a:r>
              <a:rPr lang="pt-PT" sz="2400" dirty="0" smtClean="0"/>
              <a:t>EAU - Islão</a:t>
            </a:r>
            <a:endParaRPr kumimoji="0" lang="ro-RO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57F12F-09F7-42DD-8776-D7473D4D4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71" y="2335482"/>
            <a:ext cx="1356854" cy="124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4883FA-FA07-4DED-91CD-278E19263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808" y="2023766"/>
            <a:ext cx="4849098" cy="3232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FE3ABE-8E2A-4909-953D-B7CBCB75EDA5}"/>
              </a:ext>
            </a:extLst>
          </p:cNvPr>
          <p:cNvSpPr txBox="1"/>
          <p:nvPr/>
        </p:nvSpPr>
        <p:spPr>
          <a:xfrm>
            <a:off x="3866808" y="6396335"/>
            <a:ext cx="5115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 err="1"/>
              <a:t>Image</a:t>
            </a:r>
            <a:r>
              <a:rPr lang="ro-RO" sz="1200" dirty="0"/>
              <a:t> 2: https://www.maxpixel.net/Mosque-Abu-Dhabi-Uae-Islam-Large-Mosque-2823720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E98895-CE37-4DD2-8B19-C6153995F960}"/>
              </a:ext>
            </a:extLst>
          </p:cNvPr>
          <p:cNvSpPr txBox="1"/>
          <p:nvPr/>
        </p:nvSpPr>
        <p:spPr>
          <a:xfrm>
            <a:off x="178363" y="6396335"/>
            <a:ext cx="2951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 err="1"/>
              <a:t>Image</a:t>
            </a:r>
            <a:r>
              <a:rPr lang="ro-RO" sz="1200" dirty="0"/>
              <a:t> 1: https://svgsilh.com/image/1301942.html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B3E54B-5BBB-4BD1-8EE5-E7B4916CD5CA}"/>
              </a:ext>
            </a:extLst>
          </p:cNvPr>
          <p:cNvSpPr/>
          <p:nvPr/>
        </p:nvSpPr>
        <p:spPr>
          <a:xfrm>
            <a:off x="714924" y="1433476"/>
            <a:ext cx="2739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pt-PT" sz="2400" dirty="0" smtClean="0">
                <a:solidFill>
                  <a:prstClr val="black"/>
                </a:solidFill>
              </a:rPr>
              <a:t>Lua Crescente - Islão</a:t>
            </a:r>
            <a:endParaRPr lang="ro-RO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26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1424</Words>
  <Application>Microsoft Office PowerPoint</Application>
  <PresentationFormat>Bildschirmpräsentation (4:3)</PresentationFormat>
  <Paragraphs>201</Paragraphs>
  <Slides>21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Bradley Hand ITC</vt:lpstr>
      <vt:lpstr>Calibri</vt:lpstr>
      <vt:lpstr>Roboto</vt:lpstr>
      <vt:lpstr>Office Theme</vt:lpstr>
      <vt:lpstr>O MUNDO À MINHA VOLTA: A MATEMÁTICA E A INSPIRAÇÃO CULTURAL NO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2018-05-06T05:58:35Z</dcterms:created>
  <dcterms:modified xsi:type="dcterms:W3CDTF">2019-10-23T15:34:00Z</dcterms:modified>
</cp:coreProperties>
</file>